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notesMasterIdLst>
    <p:notesMasterId r:id="rId34"/>
  </p:notesMasterIdLst>
  <p:handoutMasterIdLst>
    <p:handoutMasterId r:id="rId35"/>
  </p:handoutMasterIdLst>
  <p:sldIdLst>
    <p:sldId id="516" r:id="rId2"/>
    <p:sldId id="517" r:id="rId3"/>
    <p:sldId id="518" r:id="rId4"/>
    <p:sldId id="519" r:id="rId5"/>
    <p:sldId id="520" r:id="rId6"/>
    <p:sldId id="521" r:id="rId7"/>
    <p:sldId id="522" r:id="rId8"/>
    <p:sldId id="523" r:id="rId9"/>
    <p:sldId id="524" r:id="rId10"/>
    <p:sldId id="525" r:id="rId11"/>
    <p:sldId id="526" r:id="rId12"/>
    <p:sldId id="527" r:id="rId13"/>
    <p:sldId id="528" r:id="rId14"/>
    <p:sldId id="529" r:id="rId15"/>
    <p:sldId id="530" r:id="rId16"/>
    <p:sldId id="531" r:id="rId17"/>
    <p:sldId id="532" r:id="rId18"/>
    <p:sldId id="533" r:id="rId19"/>
    <p:sldId id="534" r:id="rId20"/>
    <p:sldId id="535" r:id="rId21"/>
    <p:sldId id="536" r:id="rId22"/>
    <p:sldId id="537" r:id="rId23"/>
    <p:sldId id="538" r:id="rId24"/>
    <p:sldId id="539" r:id="rId25"/>
    <p:sldId id="540" r:id="rId26"/>
    <p:sldId id="541" r:id="rId27"/>
    <p:sldId id="542" r:id="rId28"/>
    <p:sldId id="543" r:id="rId29"/>
    <p:sldId id="544" r:id="rId30"/>
    <p:sldId id="545" r:id="rId31"/>
    <p:sldId id="546" r:id="rId32"/>
    <p:sldId id="547" r:id="rId33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D9FFEE"/>
    <a:srgbClr val="00FF99"/>
    <a:srgbClr val="B4DE86"/>
    <a:srgbClr val="0033CC"/>
    <a:srgbClr val="FF33CC"/>
    <a:srgbClr val="FF66FF"/>
    <a:srgbClr val="DEE5EC"/>
    <a:srgbClr val="91A4C1"/>
    <a:srgbClr val="D1DC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75" autoAdjust="0"/>
    <p:restoredTop sz="86920" autoAdjust="0"/>
  </p:normalViewPr>
  <p:slideViewPr>
    <p:cSldViewPr snapToGrid="0">
      <p:cViewPr varScale="1">
        <p:scale>
          <a:sx n="76" d="100"/>
          <a:sy n="76" d="100"/>
        </p:scale>
        <p:origin x="71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8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4186"/>
    </p:cViewPr>
  </p:sorterViewPr>
  <p:notesViewPr>
    <p:cSldViewPr snapToGrid="0">
      <p:cViewPr varScale="1">
        <p:scale>
          <a:sx n="41" d="100"/>
          <a:sy n="41" d="100"/>
        </p:scale>
        <p:origin x="-2069" y="-101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defTabSz="913525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734" y="0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 defTabSz="913525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defTabSz="913525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734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 defTabSz="913525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9C9D81AE-C1AA-4B17-8F58-026B65DC1D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034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defTabSz="931887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734" y="0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>
            <a:lvl1pPr algn="r" defTabSz="931887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75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345" y="4416098"/>
            <a:ext cx="5607711" cy="418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04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defTabSz="931887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04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734" y="8829121"/>
            <a:ext cx="3038145" cy="46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4" tIns="46582" rIns="93164" bIns="46582" numCol="1" anchor="b" anchorCtr="0" compatLnSpc="1">
            <a:prstTxWarp prst="textNoShape">
              <a:avLst/>
            </a:prstTxWarp>
          </a:bodyPr>
          <a:lstStyle>
            <a:lvl1pPr algn="r" defTabSz="931887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FEC4865-4D52-4C97-8E5D-22E12930A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4917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2E9C72-493C-4270-ADAD-3100A3E1390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51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5610225" y="0"/>
            <a:ext cx="26988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hangingPunct="0"/>
            <a:endParaRPr lang="en-US" b="0">
              <a:latin typeface="Comic Sans MS" pitchFamily="66" charset="0"/>
            </a:endParaRPr>
          </a:p>
        </p:txBody>
      </p:sp>
      <p:pic>
        <p:nvPicPr>
          <p:cNvPr id="6" name="Picture 8" descr="New_DOE_Logo_Color_0428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38875"/>
            <a:ext cx="17430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ORNL_managed by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738" y="6202363"/>
            <a:ext cx="3505200" cy="452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8998" name="Title Placeholder 1"/>
          <p:cNvSpPr>
            <a:spLocks noGrp="1"/>
          </p:cNvSpPr>
          <p:nvPr>
            <p:ph type="ctrTitle"/>
          </p:nvPr>
        </p:nvSpPr>
        <p:spPr>
          <a:xfrm>
            <a:off x="114300" y="835025"/>
            <a:ext cx="5219700" cy="869950"/>
          </a:xfrm>
        </p:spPr>
        <p:txBody>
          <a:bodyPr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>
            <a:lvl1pPr>
              <a:defRPr b="1" cap="all" spc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opperplate Gothic Bold" panose="020E07050202060204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68999" name="Text Placeholder 2"/>
          <p:cNvSpPr>
            <a:spLocks noGrp="1"/>
          </p:cNvSpPr>
          <p:nvPr>
            <p:ph type="subTitle" idx="1"/>
          </p:nvPr>
        </p:nvSpPr>
        <p:spPr>
          <a:xfrm>
            <a:off x="114300" y="2387600"/>
            <a:ext cx="4305300" cy="860425"/>
          </a:xfrm>
        </p:spPr>
        <p:txBody>
          <a:bodyPr/>
          <a:lstStyle>
            <a:lvl1pPr marL="0" indent="0">
              <a:buFont typeface="Arial" charset="0"/>
              <a:buNone/>
              <a:defRPr>
                <a:solidFill>
                  <a:schemeClr val="accent1">
                    <a:lumMod val="50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Maiandra GD" panose="020E0502030308020204" pitchFamily="34" charset="0"/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8" name="Picture 7" descr="nscd_Circles_PPT_Christianson.pn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538" y="1136650"/>
            <a:ext cx="4538662" cy="459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012368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6122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83325" y="177800"/>
            <a:ext cx="2057400" cy="31734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125" y="177800"/>
            <a:ext cx="6019800" cy="31734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92896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1125" y="177800"/>
            <a:ext cx="8229600" cy="481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1125" y="1344613"/>
            <a:ext cx="4038600" cy="92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02125" y="1344613"/>
            <a:ext cx="4038600" cy="92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1125" y="2424113"/>
            <a:ext cx="4038600" cy="92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302125" y="2424113"/>
            <a:ext cx="4038600" cy="92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92723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81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1125" y="1344613"/>
            <a:ext cx="8229600" cy="20066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503184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81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1125" y="1344613"/>
            <a:ext cx="4038600" cy="2006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302125" y="1344613"/>
            <a:ext cx="4038600" cy="92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302125" y="2424113"/>
            <a:ext cx="4038600" cy="927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57005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125" y="177800"/>
            <a:ext cx="8229600" cy="415498"/>
          </a:xfrm>
        </p:spPr>
        <p:txBody>
          <a:bodyPr/>
          <a:lstStyle>
            <a:lvl1pPr algn="ctr">
              <a:defRPr sz="2400" b="1" cap="none" spc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badi MT Condensed Light"/>
                <a:cs typeface="Abadi MT Condensed Ligh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defRPr>
            </a:lvl1pPr>
            <a:lvl2pPr>
              <a:defRPr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defRPr>
            </a:lvl2pPr>
            <a:lvl3pPr>
              <a:defRPr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defRPr>
            </a:lvl3pPr>
            <a:lvl4pPr>
              <a:defRPr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defRPr>
            </a:lvl4pPr>
            <a:lvl5pPr>
              <a:defRPr>
                <a:solidFill>
                  <a:schemeClr val="accent1">
                    <a:lumMod val="50000"/>
                  </a:schemeClr>
                </a:solidFill>
                <a:latin typeface="Maiandra GD" panose="020E0502030308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9101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7686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125" y="1344613"/>
            <a:ext cx="4038600" cy="200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02125" y="1344613"/>
            <a:ext cx="4038600" cy="2006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055904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22655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21901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558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07406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48470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11125" y="177800"/>
            <a:ext cx="82296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11125" y="1344613"/>
            <a:ext cx="8229600" cy="200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6"/>
          <p:cNvSpPr>
            <a:spLocks noChangeArrowheads="1"/>
          </p:cNvSpPr>
          <p:nvPr/>
        </p:nvSpPr>
        <p:spPr bwMode="auto">
          <a:xfrm flipH="1">
            <a:off x="228600" y="6405563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defTabSz="173038">
              <a:lnSpc>
                <a:spcPct val="90000"/>
              </a:lnSpc>
              <a:tabLst>
                <a:tab pos="230188" algn="l"/>
              </a:tabLst>
            </a:pPr>
            <a:fld id="{FF910648-81A6-4024-8F9D-A0DF9A131685}" type="slidenum">
              <a:rPr lang="en-US" sz="900" b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pPr defTabSz="173038">
                <a:lnSpc>
                  <a:spcPct val="90000"/>
                </a:lnSpc>
                <a:tabLst>
                  <a:tab pos="230188" algn="l"/>
                </a:tabLst>
              </a:pPr>
              <a:t>‹#›</a:t>
            </a:fld>
            <a:r>
              <a:rPr lang="en-US" sz="900" b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	Managed by UT-Battelle</a:t>
            </a:r>
            <a:br>
              <a:rPr lang="en-US" sz="900" b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900" b="0">
                <a:solidFill>
                  <a:srgbClr val="BFBFBF"/>
                </a:solidFill>
                <a:latin typeface="Times New Roman" pitchFamily="18" charset="0"/>
                <a:cs typeface="Times New Roman" pitchFamily="18" charset="0"/>
              </a:rPr>
              <a:t>	for the U.S. Department of Energy</a:t>
            </a:r>
          </a:p>
        </p:txBody>
      </p:sp>
      <p:pic>
        <p:nvPicPr>
          <p:cNvPr id="1029" name="Content Placeholder 10" descr="ORNL emboss_2.png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6216650"/>
            <a:ext cx="8905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rgbClr val="006C3A"/>
        </a:buClr>
        <a:buFont typeface="Arial" pitchFamily="34" charset="0"/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0" fontAlgn="base" hangingPunct="0">
        <a:lnSpc>
          <a:spcPct val="90000"/>
        </a:lnSpc>
        <a:spcBef>
          <a:spcPts val="1200"/>
        </a:spcBef>
        <a:spcAft>
          <a:spcPct val="0"/>
        </a:spcAft>
        <a:buClr>
          <a:srgbClr val="006C3A"/>
        </a:buClr>
        <a:buFont typeface="Arial" pitchFamily="34" charset="0"/>
        <a:buChar char="–"/>
        <a:defRPr sz="2400" b="1">
          <a:solidFill>
            <a:schemeClr val="tx1"/>
          </a:solidFill>
          <a:latin typeface="+mn-lt"/>
        </a:defRPr>
      </a:lvl2pPr>
      <a:lvl3pPr marL="914400" indent="-23018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pitchFamily="34" charset="0"/>
        <a:buChar char="•"/>
        <a:defRPr sz="2000" b="1">
          <a:solidFill>
            <a:schemeClr val="tx1"/>
          </a:solidFill>
          <a:latin typeface="+mn-lt"/>
        </a:defRPr>
      </a:lvl3pPr>
      <a:lvl4pPr marL="1144588" indent="-17303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rgbClr val="006C3A"/>
        </a:buClr>
        <a:buFont typeface="Arial" pitchFamily="34" charset="0"/>
        <a:buChar char="–"/>
        <a:defRPr b="1">
          <a:solidFill>
            <a:schemeClr val="tx1"/>
          </a:solidFill>
          <a:latin typeface="+mn-lt"/>
        </a:defRPr>
      </a:lvl4pPr>
      <a:lvl5pPr marL="14827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6C3A"/>
        </a:buClr>
        <a:buFont typeface="Arial" pitchFamily="34" charset="0"/>
        <a:buChar char="»"/>
        <a:defRPr b="1">
          <a:solidFill>
            <a:schemeClr val="tx1"/>
          </a:solidFill>
          <a:latin typeface="+mn-lt"/>
        </a:defRPr>
      </a:lvl5pPr>
      <a:lvl6pPr marL="19399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6C3A"/>
        </a:buClr>
        <a:buFont typeface="Arial" charset="0"/>
        <a:buChar char="»"/>
        <a:defRPr b="1">
          <a:solidFill>
            <a:schemeClr val="tx1"/>
          </a:solidFill>
          <a:latin typeface="+mn-lt"/>
        </a:defRPr>
      </a:lvl6pPr>
      <a:lvl7pPr marL="23971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6C3A"/>
        </a:buClr>
        <a:buFont typeface="Arial" charset="0"/>
        <a:buChar char="»"/>
        <a:defRPr b="1">
          <a:solidFill>
            <a:schemeClr val="tx1"/>
          </a:solidFill>
          <a:latin typeface="+mn-lt"/>
        </a:defRPr>
      </a:lvl7pPr>
      <a:lvl8pPr marL="28543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6C3A"/>
        </a:buClr>
        <a:buFont typeface="Arial" charset="0"/>
        <a:buChar char="»"/>
        <a:defRPr b="1">
          <a:solidFill>
            <a:schemeClr val="tx1"/>
          </a:solidFill>
          <a:latin typeface="+mn-lt"/>
        </a:defRPr>
      </a:lvl8pPr>
      <a:lvl9pPr marL="33115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rgbClr val="006C3A"/>
        </a:buClr>
        <a:buFont typeface="Arial" charset="0"/>
        <a:buChar char="»"/>
        <a:defRPr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62531" y="917845"/>
            <a:ext cx="3958669" cy="1470025"/>
          </a:xfrm>
        </p:spPr>
        <p:txBody>
          <a:bodyPr>
            <a:noAutofit/>
          </a:bodyPr>
          <a:lstStyle/>
          <a:p>
            <a:r>
              <a:rPr lang="en-US" sz="3600" dirty="0">
                <a:latin typeface="Krungthep"/>
                <a:cs typeface="Krungthep"/>
              </a:rPr>
              <a:t>SAMPLE PREPARATION USING POWDER CANS</a:t>
            </a:r>
          </a:p>
        </p:txBody>
      </p:sp>
      <p:sp>
        <p:nvSpPr>
          <p:cNvPr id="3" name="Subtitle 3"/>
          <p:cNvSpPr>
            <a:spLocks noGrp="1"/>
          </p:cNvSpPr>
          <p:nvPr>
            <p:ph type="subTitle" idx="1"/>
          </p:nvPr>
        </p:nvSpPr>
        <p:spPr>
          <a:xfrm>
            <a:off x="335286" y="4885533"/>
            <a:ext cx="4828891" cy="1227003"/>
          </a:xfrm>
        </p:spPr>
        <p:txBody>
          <a:bodyPr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2000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HB2a</a:t>
            </a:r>
            <a:r>
              <a:rPr lang="en-US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Instrument Team</a:t>
            </a:r>
          </a:p>
          <a:p>
            <a:r>
              <a:rPr lang="en-US" sz="20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High Flux Isotope Reactor</a:t>
            </a:r>
          </a:p>
          <a:p>
            <a:r>
              <a:rPr lang="en-US" sz="1400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July 2016</a:t>
            </a:r>
            <a:endParaRPr lang="en-US" sz="2000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7726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194" y="468856"/>
            <a:ext cx="8809988" cy="415498"/>
          </a:xfrm>
        </p:spPr>
        <p:txBody>
          <a:bodyPr>
            <a:noAutofit/>
          </a:bodyPr>
          <a:lstStyle/>
          <a:p>
            <a:r>
              <a:rPr lang="en-US" sz="2800" dirty="0"/>
              <a:t>2. Using weighing paper and/or an aluminum dish, weigh the sample for your records.</a:t>
            </a:r>
          </a:p>
        </p:txBody>
      </p:sp>
      <p:pic>
        <p:nvPicPr>
          <p:cNvPr id="4" name="Content Placeholder 3" descr="0722161424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2" r="13047"/>
          <a:stretch/>
        </p:blipFill>
        <p:spPr>
          <a:xfrm>
            <a:off x="2113793" y="1690689"/>
            <a:ext cx="4866468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701207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740"/>
            <a:ext cx="8229600" cy="907396"/>
          </a:xfrm>
        </p:spPr>
        <p:txBody>
          <a:bodyPr>
            <a:noAutofit/>
          </a:bodyPr>
          <a:lstStyle/>
          <a:p>
            <a:r>
              <a:rPr lang="en-US" sz="2800" dirty="0"/>
              <a:t>3. Put the sample into a can using one of two options:</a:t>
            </a:r>
          </a:p>
        </p:txBody>
      </p:sp>
      <p:pic>
        <p:nvPicPr>
          <p:cNvPr id="4" name="Content Placeholder 3" descr="0722161425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13" t="1115" b="1115"/>
          <a:stretch/>
        </p:blipFill>
        <p:spPr>
          <a:xfrm>
            <a:off x="1532215" y="910894"/>
            <a:ext cx="5990095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5797904"/>
            <a:ext cx="8229600" cy="727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/>
              <a:t>a) Using a funnel and holder to funnel sample into the can, or</a:t>
            </a:r>
            <a:r>
              <a:rPr lang="is-IS" sz="2600" dirty="0"/>
              <a:t>…</a:t>
            </a:r>
            <a:r>
              <a:rPr lang="en-US" sz="2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33227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1376" y="191200"/>
            <a:ext cx="8229600" cy="945121"/>
          </a:xfrm>
        </p:spPr>
        <p:txBody>
          <a:bodyPr>
            <a:normAutofit/>
          </a:bodyPr>
          <a:lstStyle/>
          <a:p>
            <a:r>
              <a:rPr lang="en-US" sz="2800" dirty="0"/>
              <a:t>3. Put the sample into a can using one of two options:</a:t>
            </a:r>
          </a:p>
        </p:txBody>
      </p:sp>
      <p:pic>
        <p:nvPicPr>
          <p:cNvPr id="4" name="Content Placeholder 3" descr="0722161427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83" t="1115" b="1115"/>
          <a:stretch/>
        </p:blipFill>
        <p:spPr>
          <a:xfrm>
            <a:off x="1420911" y="1056941"/>
            <a:ext cx="6083085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5797904"/>
            <a:ext cx="8229600" cy="72752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600" dirty="0"/>
              <a:t>b) Use the clamping station </a:t>
            </a:r>
          </a:p>
        </p:txBody>
      </p:sp>
    </p:spTree>
    <p:extLst>
      <p:ext uri="{BB962C8B-B14F-4D97-AF65-F5344CB8AC3E}">
        <p14:creationId xmlns:p14="http://schemas.microsoft.com/office/powerpoint/2010/main" val="2286143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1196"/>
            <a:ext cx="8229599" cy="1659879"/>
          </a:xfrm>
        </p:spPr>
        <p:txBody>
          <a:bodyPr>
            <a:normAutofit fontScale="90000"/>
          </a:bodyPr>
          <a:lstStyle/>
          <a:p>
            <a:r>
              <a:rPr lang="en-US" sz="2600" dirty="0"/>
              <a:t>4. Visually determine the top level of your sample in the can. Using a permanent marker, make marks on the outside of the can indicating the top and midpoint of sample. This helps align the sample with the beam center.</a:t>
            </a:r>
          </a:p>
        </p:txBody>
      </p:sp>
      <p:pic>
        <p:nvPicPr>
          <p:cNvPr id="4" name="Content Placeholder 3" descr="0722161508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64" r="23297"/>
          <a:stretch/>
        </p:blipFill>
        <p:spPr>
          <a:xfrm>
            <a:off x="2595966" y="1825625"/>
            <a:ext cx="4042280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5" name="Straight Arrow Connector 4"/>
          <p:cNvCxnSpPr/>
          <p:nvPr/>
        </p:nvCxnSpPr>
        <p:spPr>
          <a:xfrm flipH="1">
            <a:off x="4339525" y="4223288"/>
            <a:ext cx="782665" cy="154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/>
          <p:cNvCxnSpPr/>
          <p:nvPr/>
        </p:nvCxnSpPr>
        <p:spPr>
          <a:xfrm flipH="1">
            <a:off x="4339525" y="4801891"/>
            <a:ext cx="782665" cy="154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122190" y="4038622"/>
            <a:ext cx="1732077" cy="369332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dirty="0">
                <a:ln/>
                <a:solidFill>
                  <a:schemeClr val="accent4"/>
                </a:solidFill>
              </a:rPr>
              <a:t>Top of sample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2190" y="4624974"/>
            <a:ext cx="203802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dirty="0">
                <a:ln/>
                <a:solidFill>
                  <a:schemeClr val="accent4"/>
                </a:solidFill>
              </a:rPr>
              <a:t>Middle point of sample, this  will be aligned with beam center</a:t>
            </a:r>
          </a:p>
        </p:txBody>
      </p:sp>
    </p:spTree>
    <p:extLst>
      <p:ext uri="{BB962C8B-B14F-4D97-AF65-F5344CB8AC3E}">
        <p14:creationId xmlns:p14="http://schemas.microsoft.com/office/powerpoint/2010/main" val="6510066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03974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/>
              <a:t>Write sample information on the side of the can and on top of the lid.</a:t>
            </a:r>
          </a:p>
        </p:txBody>
      </p:sp>
      <p:pic>
        <p:nvPicPr>
          <p:cNvPr id="4" name="Content Placeholder 3" descr="0722161509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505" t="1115" r="27778" b="1115"/>
          <a:stretch/>
        </p:blipFill>
        <p:spPr>
          <a:xfrm>
            <a:off x="2309246" y="438150"/>
            <a:ext cx="4091553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48174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601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800" dirty="0"/>
              <a:t>5. Place lid over flange and secure all the 6 screws halfway through. Make sure you are able to lift the lid with the can attached.</a:t>
            </a:r>
          </a:p>
        </p:txBody>
      </p:sp>
      <p:pic>
        <p:nvPicPr>
          <p:cNvPr id="5" name="Content Placeholder 4" descr="0722161432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5" t="1115" r="8475" b="1115"/>
          <a:stretch/>
        </p:blipFill>
        <p:spPr>
          <a:xfrm>
            <a:off x="1340603" y="1229016"/>
            <a:ext cx="5959098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457200" y="5892935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Ti Flange Vanadium Cans (High Temp cans)-&gt; 6-32  screws</a:t>
            </a:r>
          </a:p>
          <a:p>
            <a:r>
              <a:rPr lang="en-US" dirty="0"/>
              <a:t>Al Flange Vanadium cans (Low Temp cans)-&gt; 2-56 screws</a:t>
            </a:r>
          </a:p>
        </p:txBody>
      </p:sp>
    </p:spTree>
    <p:extLst>
      <p:ext uri="{BB962C8B-B14F-4D97-AF65-F5344CB8AC3E}">
        <p14:creationId xmlns:p14="http://schemas.microsoft.com/office/powerpoint/2010/main" val="1644168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9548" y="177800"/>
            <a:ext cx="8229600" cy="415498"/>
          </a:xfrm>
        </p:spPr>
        <p:txBody>
          <a:bodyPr>
            <a:normAutofit fontScale="90000"/>
          </a:bodyPr>
          <a:lstStyle/>
          <a:p>
            <a:r>
              <a:rPr lang="en-US" sz="3100" dirty="0">
                <a:solidFill>
                  <a:srgbClr val="254061"/>
                </a:solidFill>
              </a:rPr>
              <a:t>[ </a:t>
            </a:r>
            <a:r>
              <a:rPr lang="en-US" sz="3100" b="1" dirty="0">
                <a:solidFill>
                  <a:srgbClr val="254061"/>
                </a:solidFill>
              </a:rPr>
              <a:t>SEALING A CAN WITH HELIUM GAS USING THE GLOVEBOX</a:t>
            </a:r>
            <a:r>
              <a:rPr lang="en-US" sz="3100" dirty="0">
                <a:solidFill>
                  <a:srgbClr val="254061"/>
                </a:solidFill>
              </a:rPr>
              <a:t>]</a:t>
            </a:r>
            <a:br>
              <a:rPr lang="en-US" sz="3100" dirty="0">
                <a:solidFill>
                  <a:srgbClr val="254061"/>
                </a:solidFill>
              </a:rPr>
            </a:br>
            <a:br>
              <a:rPr lang="en-US" sz="3800" dirty="0">
                <a:solidFill>
                  <a:srgbClr val="254061"/>
                </a:solidFill>
              </a:rPr>
            </a:br>
            <a:r>
              <a:rPr lang="en-US" sz="3100" dirty="0"/>
              <a:t>1. Take sample can in holder and the corresponding Allen wrench. </a:t>
            </a:r>
            <a:endParaRPr lang="en-US" sz="3100" dirty="0">
              <a:solidFill>
                <a:srgbClr val="008000"/>
              </a:solidFill>
            </a:endParaRPr>
          </a:p>
        </p:txBody>
      </p:sp>
      <p:pic>
        <p:nvPicPr>
          <p:cNvPr id="4" name="Content Placeholder 3" descr="0722161436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4" r="20257"/>
          <a:stretch/>
        </p:blipFill>
        <p:spPr>
          <a:xfrm>
            <a:off x="2131017" y="1825625"/>
            <a:ext cx="4742481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3846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907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2. Take to the </a:t>
            </a:r>
            <a:r>
              <a:rPr lang="en-US" sz="3600" dirty="0" err="1"/>
              <a:t>cryolab</a:t>
            </a:r>
            <a:r>
              <a:rPr lang="en-US" sz="3600" dirty="0"/>
              <a:t> Helium </a:t>
            </a:r>
            <a:r>
              <a:rPr lang="en-US" sz="3600" dirty="0" err="1"/>
              <a:t>glovebox</a:t>
            </a:r>
            <a:r>
              <a:rPr lang="en-US" sz="3600" dirty="0"/>
              <a:t>.</a:t>
            </a:r>
          </a:p>
        </p:txBody>
      </p:sp>
      <p:pic>
        <p:nvPicPr>
          <p:cNvPr id="4" name="Content Placeholder 3" descr="0722161437_HD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457200" y="1143000"/>
            <a:ext cx="8229600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383073" y="5926703"/>
            <a:ext cx="7303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WARNING: </a:t>
            </a:r>
            <a:r>
              <a:rPr lang="en-US" dirty="0"/>
              <a:t>Do not proceed if oxygen sensor below the glovebox is alarming.</a:t>
            </a:r>
          </a:p>
        </p:txBody>
      </p:sp>
      <p:pic>
        <p:nvPicPr>
          <p:cNvPr id="6" name="Picture 5" descr="warning symbo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88" y="5767587"/>
            <a:ext cx="829251" cy="726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047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3. Ensure the pressure gauge reads zero before proceeding.</a:t>
            </a:r>
          </a:p>
        </p:txBody>
      </p:sp>
      <p:pic>
        <p:nvPicPr>
          <p:cNvPr id="4" name="Content Placeholder 3" descr="0722161441_HD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147" y="1922921"/>
            <a:ext cx="6007706" cy="337838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67726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4. Open the exchange portal and place equipment and sample inside. </a:t>
            </a:r>
          </a:p>
        </p:txBody>
      </p:sp>
      <p:pic>
        <p:nvPicPr>
          <p:cNvPr id="4" name="Content Placeholder 3" descr="0722161442_HD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637" y="1690689"/>
            <a:ext cx="6960852" cy="39143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355116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950" y="204259"/>
            <a:ext cx="8229600" cy="415498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[ PREPARING THE CAN]</a:t>
            </a:r>
            <a:br>
              <a:rPr lang="en-US" sz="40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3600" dirty="0"/>
              <a:t>1. Read and sign the JHA to use the </a:t>
            </a:r>
            <a:r>
              <a:rPr lang="en-US" sz="3600" dirty="0" err="1"/>
              <a:t>cryolab</a:t>
            </a:r>
            <a:r>
              <a:rPr lang="en-US" sz="3600" dirty="0"/>
              <a:t> sample prep table.</a:t>
            </a:r>
          </a:p>
        </p:txBody>
      </p:sp>
      <p:pic>
        <p:nvPicPr>
          <p:cNvPr id="4" name="Content Placeholder 3" descr="0722161413_HD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6583" y="2133055"/>
            <a:ext cx="5620248" cy="31605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107109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15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5. Evacuate the exchange portal by opening the vacuum valve. Wait until the gauge reads about   -28 in Hg before closing the valve</a:t>
            </a:r>
          </a:p>
        </p:txBody>
      </p:sp>
      <p:pic>
        <p:nvPicPr>
          <p:cNvPr id="4" name="Content Placeholder 3" descr="0722161443_HD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" b="1115"/>
          <a:stretch>
            <a:fillRect/>
          </a:stretch>
        </p:blipFill>
        <p:spPr>
          <a:xfrm>
            <a:off x="369185" y="2540120"/>
            <a:ext cx="4211184" cy="2315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0722161443a_HDR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2741" y="2540120"/>
            <a:ext cx="4117315" cy="23159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369186" y="4872640"/>
            <a:ext cx="421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Open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52741" y="4856109"/>
            <a:ext cx="4211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Closed</a:t>
            </a:r>
          </a:p>
        </p:txBody>
      </p:sp>
    </p:spTree>
    <p:extLst>
      <p:ext uri="{BB962C8B-B14F-4D97-AF65-F5344CB8AC3E}">
        <p14:creationId xmlns:p14="http://schemas.microsoft.com/office/powerpoint/2010/main" val="3641430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9787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6. Flush the exchange portal with helium gas by opening the He valve. Wait until the pressure gauge reads zero.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1934" y="5003007"/>
            <a:ext cx="822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Note: The valve says </a:t>
            </a:r>
            <a:r>
              <a:rPr lang="en-US" dirty="0" err="1"/>
              <a:t>N</a:t>
            </a:r>
            <a:r>
              <a:rPr lang="en-US" baseline="-25000" dirty="0" err="1"/>
              <a:t>2</a:t>
            </a:r>
            <a:r>
              <a:rPr lang="en-US" dirty="0"/>
              <a:t> on it, but it is actually Helium!</a:t>
            </a:r>
          </a:p>
        </p:txBody>
      </p:sp>
      <p:pic>
        <p:nvPicPr>
          <p:cNvPr id="5" name="Picture 4" descr="0722161447_HDR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599" y="1571732"/>
            <a:ext cx="5989835" cy="33692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612184" y="535126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7. Evacuate and flush the exchange portal once more.</a:t>
            </a:r>
          </a:p>
        </p:txBody>
      </p:sp>
    </p:spTree>
    <p:extLst>
      <p:ext uri="{BB962C8B-B14F-4D97-AF65-F5344CB8AC3E}">
        <p14:creationId xmlns:p14="http://schemas.microsoft.com/office/powerpoint/2010/main" val="3788338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8. Insert hands into white gloves attached to the </a:t>
            </a:r>
            <a:r>
              <a:rPr lang="en-US" sz="3600" dirty="0" err="1"/>
              <a:t>glovebox</a:t>
            </a:r>
            <a:r>
              <a:rPr lang="en-US" sz="3600" dirty="0"/>
              <a:t>.</a:t>
            </a:r>
          </a:p>
        </p:txBody>
      </p:sp>
      <p:pic>
        <p:nvPicPr>
          <p:cNvPr id="6" name="Content Placeholder 5" descr="0722161448a_HDR copy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905608"/>
            <a:ext cx="7886700" cy="41913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6985590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9. Open exchange portal inner gate and take the sample out. Close the gate afterwards.</a:t>
            </a:r>
          </a:p>
        </p:txBody>
      </p:sp>
      <p:pic>
        <p:nvPicPr>
          <p:cNvPr id="6" name="Content Placeholder 5" descr="0722161449_HDR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59" y="1825625"/>
            <a:ext cx="7737881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568925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10. Once the sample is in, lift the lid for a few seconds to flush the interior with helium.</a:t>
            </a:r>
          </a:p>
        </p:txBody>
      </p:sp>
      <p:pic>
        <p:nvPicPr>
          <p:cNvPr id="4" name="Content Placeholder 3" descr="0722161451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0"/>
          <a:stretch/>
        </p:blipFill>
        <p:spPr>
          <a:xfrm>
            <a:off x="1410346" y="1825625"/>
            <a:ext cx="6023204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17058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994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2900" dirty="0"/>
              <a:t>11. Tighten the screws using an Allen wrench in a way that evenly presses the indium into the gasket. Tighten them symmetrically (what you do to one side, do to the other) and tighten them hand-tight.</a:t>
            </a:r>
            <a:r>
              <a:rPr lang="en-US" sz="3600" dirty="0"/>
              <a:t>  </a:t>
            </a:r>
          </a:p>
        </p:txBody>
      </p:sp>
      <p:pic>
        <p:nvPicPr>
          <p:cNvPr id="4" name="Content Placeholder 3" descr="0722161451a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4" r="14648"/>
          <a:stretch/>
        </p:blipFill>
        <p:spPr>
          <a:xfrm>
            <a:off x="2154264" y="1825625"/>
            <a:ext cx="5153188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619334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18946"/>
            <a:ext cx="8229600" cy="3216144"/>
          </a:xfrm>
        </p:spPr>
        <p:txBody>
          <a:bodyPr>
            <a:normAutofit/>
          </a:bodyPr>
          <a:lstStyle/>
          <a:p>
            <a:r>
              <a:rPr lang="en-US" sz="3600" dirty="0"/>
              <a:t>12. Check that the gap between the cap and flange is even all around.</a:t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" name="Content Placeholder 3" descr="0722161419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71" t="17402" r="31402" b="3794"/>
          <a:stretch/>
        </p:blipFill>
        <p:spPr>
          <a:xfrm>
            <a:off x="6840386" y="1389959"/>
            <a:ext cx="1809750" cy="29347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cxnSp>
        <p:nvCxnSpPr>
          <p:cNvPr id="7" name="Straight Arrow Connector 6"/>
          <p:cNvCxnSpPr/>
          <p:nvPr/>
        </p:nvCxnSpPr>
        <p:spPr>
          <a:xfrm>
            <a:off x="5953125" y="2314575"/>
            <a:ext cx="752475" cy="952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695325" y="2114213"/>
            <a:ext cx="525780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Tighten the corresponding screws to even up the air gap. If this fails, the indium gasket is most likely uneven and has to be redone (STEP 3).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527" y="4314839"/>
            <a:ext cx="7237364" cy="181588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800" cap="all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badi MT Condensed Light"/>
                <a:cs typeface="Abadi MT Condensed Light"/>
              </a:rPr>
              <a:t>13. Place sample and tools back in the exchange port.</a:t>
            </a:r>
            <a:br>
              <a:rPr lang="en-US" sz="2800" cap="all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badi MT Condensed Light"/>
                <a:cs typeface="Abadi MT Condensed Light"/>
              </a:rPr>
            </a:br>
            <a:r>
              <a:rPr lang="en-US" sz="2800" cap="all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badi MT Condensed Light"/>
                <a:cs typeface="Abadi MT Condensed Light"/>
              </a:rPr>
              <a:t>14. Secure the inner portal gate before taking the sample out of the </a:t>
            </a:r>
            <a:r>
              <a:rPr lang="en-US" sz="2800" cap="all" dirty="0" err="1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badi MT Condensed Light"/>
                <a:cs typeface="Abadi MT Condensed Light"/>
              </a:rPr>
              <a:t>glovebox</a:t>
            </a:r>
            <a:r>
              <a:rPr lang="en-US" sz="2800" cap="all" dirty="0">
                <a:ln/>
                <a:solidFill>
                  <a:schemeClr val="accent1">
                    <a:lumMod val="50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badi MT Condensed Light"/>
                <a:cs typeface="Abadi MT Condensed Light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427282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146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254061"/>
                </a:solidFill>
              </a:rPr>
              <a:t>[ </a:t>
            </a:r>
            <a:r>
              <a:rPr lang="en-US" sz="3600" b="1" dirty="0">
                <a:solidFill>
                  <a:srgbClr val="254061"/>
                </a:solidFill>
              </a:rPr>
              <a:t>LEAK CHECKING A SAMPLE CAN </a:t>
            </a:r>
            <a:r>
              <a:rPr lang="en-US" sz="3600" dirty="0">
                <a:solidFill>
                  <a:srgbClr val="254061"/>
                </a:solidFill>
              </a:rPr>
              <a:t>]</a:t>
            </a:r>
            <a:br>
              <a:rPr lang="en-US" sz="3600" dirty="0">
                <a:solidFill>
                  <a:srgbClr val="3366FF"/>
                </a:solidFill>
              </a:rPr>
            </a:br>
            <a:endParaRPr lang="en-US" sz="3600" dirty="0">
              <a:solidFill>
                <a:srgbClr val="3366FF"/>
              </a:solidFill>
            </a:endParaRPr>
          </a:p>
        </p:txBody>
      </p:sp>
      <p:pic>
        <p:nvPicPr>
          <p:cNvPr id="7" name="Picture 6" descr="0722161457_HDR copy.jpg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438"/>
          <a:stretch/>
        </p:blipFill>
        <p:spPr>
          <a:xfrm>
            <a:off x="2526608" y="991890"/>
            <a:ext cx="4107123" cy="493790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3390680" y="6024304"/>
            <a:ext cx="26281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Helium Leak Checker</a:t>
            </a:r>
          </a:p>
        </p:txBody>
      </p:sp>
    </p:spTree>
    <p:extLst>
      <p:ext uri="{BB962C8B-B14F-4D97-AF65-F5344CB8AC3E}">
        <p14:creationId xmlns:p14="http://schemas.microsoft.com/office/powerpoint/2010/main" val="11243416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1. Press “Stop/Vent” to vent then open the leak checker sample well.</a:t>
            </a:r>
          </a:p>
        </p:txBody>
      </p:sp>
      <p:pic>
        <p:nvPicPr>
          <p:cNvPr id="5" name="Content Placeholder 4" descr="0722161457a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51" r="14248"/>
          <a:stretch/>
        </p:blipFill>
        <p:spPr>
          <a:xfrm rot="10800000">
            <a:off x="1805552" y="1825625"/>
            <a:ext cx="5401158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65358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2. Place sample in sample well.</a:t>
            </a:r>
          </a:p>
        </p:txBody>
      </p:sp>
      <p:pic>
        <p:nvPicPr>
          <p:cNvPr id="4" name="Content Placeholder 3" descr="0722161458_HDR copy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18" r="28466"/>
          <a:stretch/>
        </p:blipFill>
        <p:spPr>
          <a:xfrm>
            <a:off x="1804712" y="1983782"/>
            <a:ext cx="5534576" cy="32322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99779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341" y="4795749"/>
            <a:ext cx="8229600" cy="1257300"/>
          </a:xfrm>
        </p:spPr>
        <p:txBody>
          <a:bodyPr>
            <a:normAutofit/>
          </a:bodyPr>
          <a:lstStyle/>
          <a:p>
            <a:r>
              <a:rPr lang="en-US" sz="3600" dirty="0"/>
              <a:t>Here are the materials you will need for preparing the sample can.</a:t>
            </a:r>
          </a:p>
        </p:txBody>
      </p:sp>
      <p:pic>
        <p:nvPicPr>
          <p:cNvPr id="6" name="Content Placeholder 5" descr="sealingmaterials_v2.gi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5" b="4305"/>
          <a:stretch>
            <a:fillRect/>
          </a:stretch>
        </p:blipFill>
        <p:spPr>
          <a:xfrm>
            <a:off x="534988" y="410108"/>
            <a:ext cx="8229600" cy="4235450"/>
          </a:xfrm>
        </p:spPr>
      </p:pic>
    </p:spTree>
    <p:extLst>
      <p:ext uri="{BB962C8B-B14F-4D97-AF65-F5344CB8AC3E}">
        <p14:creationId xmlns:p14="http://schemas.microsoft.com/office/powerpoint/2010/main" val="26709319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3. Secure the top of the leak checker to the sample well using the screws.</a:t>
            </a:r>
          </a:p>
        </p:txBody>
      </p:sp>
      <p:pic>
        <p:nvPicPr>
          <p:cNvPr id="4" name="Content Placeholder 3" descr="0722161459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2000" contrast="-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71" r="39084"/>
          <a:stretch/>
        </p:blipFill>
        <p:spPr>
          <a:xfrm>
            <a:off x="2090157" y="1859795"/>
            <a:ext cx="4713599" cy="37172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928634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3739" y="211680"/>
            <a:ext cx="8933805" cy="1325563"/>
          </a:xfrm>
        </p:spPr>
        <p:txBody>
          <a:bodyPr>
            <a:normAutofit/>
          </a:bodyPr>
          <a:lstStyle/>
          <a:p>
            <a:r>
              <a:rPr lang="en-US" dirty="0"/>
              <a:t>4. Press “Start” to begin evacuation of the sample well and wait for about 5 minutes.   </a:t>
            </a:r>
          </a:p>
        </p:txBody>
      </p:sp>
      <p:pic>
        <p:nvPicPr>
          <p:cNvPr id="6" name="Content Placeholder 5" descr="0722161500a_HDR.jpg"/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71"/>
          <a:stretch/>
        </p:blipFill>
        <p:spPr>
          <a:xfrm>
            <a:off x="2116480" y="1124919"/>
            <a:ext cx="4235007" cy="341051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712923" y="4644971"/>
            <a:ext cx="7423688" cy="121586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For typical low temperature measurements, a leak rate of less than 10</a:t>
            </a:r>
            <a:r>
              <a:rPr lang="en-US" sz="2000" baseline="30000" dirty="0"/>
              <a:t>-4</a:t>
            </a:r>
            <a:r>
              <a:rPr lang="en-US" sz="2000" dirty="0"/>
              <a:t> mbar/s is acceptable.</a:t>
            </a:r>
          </a:p>
          <a:p>
            <a:r>
              <a:rPr lang="en-US" sz="2000" dirty="0"/>
              <a:t>For </a:t>
            </a:r>
            <a:r>
              <a:rPr lang="en-US" sz="2000" baseline="30000" dirty="0" err="1"/>
              <a:t>3</a:t>
            </a:r>
            <a:r>
              <a:rPr lang="en-US" sz="2000" dirty="0" err="1"/>
              <a:t>He</a:t>
            </a:r>
            <a:r>
              <a:rPr lang="en-US" sz="2000" dirty="0"/>
              <a:t> and Dilution experiments, the leak rate needs to be less than 10</a:t>
            </a:r>
            <a:r>
              <a:rPr lang="en-US" sz="2000" baseline="30000" dirty="0"/>
              <a:t>-7 </a:t>
            </a:r>
            <a:r>
              <a:rPr lang="en-US" sz="2000" dirty="0"/>
              <a:t>mbar/s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317715" y="5734373"/>
            <a:ext cx="876429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5. Press Stop for a few seconds to open the sample well.</a:t>
            </a:r>
          </a:p>
        </p:txBody>
      </p:sp>
    </p:spTree>
    <p:extLst>
      <p:ext uri="{BB962C8B-B14F-4D97-AF65-F5344CB8AC3E}">
        <p14:creationId xmlns:p14="http://schemas.microsoft.com/office/powerpoint/2010/main" val="37018421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49" y="365126"/>
            <a:ext cx="8444405" cy="1325563"/>
          </a:xfrm>
        </p:spPr>
        <p:txBody>
          <a:bodyPr>
            <a:normAutofit/>
          </a:bodyPr>
          <a:lstStyle/>
          <a:p>
            <a:r>
              <a:rPr lang="en-US" sz="3200" dirty="0"/>
              <a:t>6. Clean and place all equipment used in proper places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8514" y="1722220"/>
            <a:ext cx="7228285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</a:rPr>
              <a:t>WARNING: </a:t>
            </a:r>
            <a:r>
              <a:rPr lang="en-US" sz="2600" dirty="0"/>
              <a:t>Do </a:t>
            </a:r>
            <a:r>
              <a:rPr lang="en-US" sz="2600" u="sng" dirty="0"/>
              <a:t>not</a:t>
            </a:r>
            <a:r>
              <a:rPr lang="en-US" sz="2600" dirty="0"/>
              <a:t> leave residual samples on the </a:t>
            </a:r>
            <a:r>
              <a:rPr lang="en-US" sz="2600" dirty="0" err="1"/>
              <a:t>cryolab</a:t>
            </a:r>
            <a:r>
              <a:rPr lang="en-US" sz="2600" dirty="0"/>
              <a:t> table. Please properly dispose off  all samples and sample containers.</a:t>
            </a:r>
          </a:p>
          <a:p>
            <a:pPr marL="0" indent="0">
              <a:buNone/>
            </a:pPr>
            <a:endParaRPr lang="en-US" sz="2600" dirty="0"/>
          </a:p>
          <a:p>
            <a:pPr marL="0" indent="0">
              <a:buNone/>
            </a:pPr>
            <a:r>
              <a:rPr lang="en-US" sz="2600" dirty="0">
                <a:solidFill>
                  <a:srgbClr val="C00000"/>
                </a:solidFill>
              </a:rPr>
              <a:t>WARNING: </a:t>
            </a:r>
            <a:r>
              <a:rPr lang="en-US" sz="2600" dirty="0"/>
              <a:t>Ensure that an </a:t>
            </a:r>
            <a:r>
              <a:rPr lang="en-US" sz="2600" dirty="0" err="1"/>
              <a:t>ITEM’s</a:t>
            </a:r>
            <a:r>
              <a:rPr lang="en-US" sz="2600" dirty="0"/>
              <a:t> label is attached to your sample can when you take it with you. </a:t>
            </a:r>
          </a:p>
        </p:txBody>
      </p:sp>
      <p:pic>
        <p:nvPicPr>
          <p:cNvPr id="4" name="Picture 3" descr="warning symbo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4" y="1722220"/>
            <a:ext cx="935488" cy="820071"/>
          </a:xfrm>
          <a:prstGeom prst="rect">
            <a:avLst/>
          </a:prstGeom>
        </p:spPr>
      </p:pic>
      <p:pic>
        <p:nvPicPr>
          <p:cNvPr id="5" name="Picture 4" descr="warning symbo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864" y="3210374"/>
            <a:ext cx="935488" cy="82007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15094" y="4756279"/>
            <a:ext cx="671450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accent1">
                    <a:lumMod val="50000"/>
                  </a:schemeClr>
                </a:solidFill>
              </a:rPr>
              <a:t>Please return any flammables you used (acetone, alcohol etc.) to the flammables cabinet.</a:t>
            </a:r>
          </a:p>
        </p:txBody>
      </p:sp>
      <p:pic>
        <p:nvPicPr>
          <p:cNvPr id="10" name="Picture 9" descr="warning symbol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8" y="4729278"/>
            <a:ext cx="935488" cy="820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287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/>
              <a:t>2. Using acetone and a Q-tip, clean the interior and exterior of the can and lid.</a:t>
            </a:r>
          </a:p>
        </p:txBody>
      </p:sp>
      <p:pic>
        <p:nvPicPr>
          <p:cNvPr id="4" name="Content Placeholder 3" descr="0722161414a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58" r="6537"/>
          <a:stretch/>
        </p:blipFill>
        <p:spPr>
          <a:xfrm>
            <a:off x="2061275" y="1690689"/>
            <a:ext cx="4843220" cy="37408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8561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98450"/>
            <a:ext cx="8229600" cy="858753"/>
          </a:xfrm>
        </p:spPr>
        <p:txBody>
          <a:bodyPr>
            <a:normAutofit/>
          </a:bodyPr>
          <a:lstStyle/>
          <a:p>
            <a:r>
              <a:rPr lang="en-US" sz="3600" dirty="0"/>
              <a:t>3. Preparing the indium gasket:</a:t>
            </a:r>
          </a:p>
        </p:txBody>
      </p:sp>
      <p:pic>
        <p:nvPicPr>
          <p:cNvPr id="4" name="Content Placeholder 3" descr="0722161416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0" t="1115" b="20178"/>
          <a:stretch/>
        </p:blipFill>
        <p:spPr>
          <a:xfrm>
            <a:off x="1573077" y="1310494"/>
            <a:ext cx="5804114" cy="3173238"/>
          </a:xfrm>
        </p:spPr>
      </p:pic>
      <p:sp>
        <p:nvSpPr>
          <p:cNvPr id="5" name="TextBox 4"/>
          <p:cNvSpPr txBox="1"/>
          <p:nvPr/>
        </p:nvSpPr>
        <p:spPr>
          <a:xfrm>
            <a:off x="457200" y="4890792"/>
            <a:ext cx="8229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alphaLcParenR"/>
            </a:pPr>
            <a:r>
              <a:rPr lang="en-US" sz="2800" dirty="0"/>
              <a:t>Using a knife, cut the tip of the indium.</a:t>
            </a:r>
          </a:p>
          <a:p>
            <a:pPr algn="ctr"/>
            <a:r>
              <a:rPr lang="en-US" dirty="0"/>
              <a:t>Indium is 0.060” diameter</a:t>
            </a:r>
          </a:p>
        </p:txBody>
      </p:sp>
    </p:spTree>
    <p:extLst>
      <p:ext uri="{BB962C8B-B14F-4D97-AF65-F5344CB8AC3E}">
        <p14:creationId xmlns:p14="http://schemas.microsoft.com/office/powerpoint/2010/main" val="36372339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35802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3. Preparing the indium gasket:</a:t>
            </a:r>
          </a:p>
        </p:txBody>
      </p:sp>
      <p:pic>
        <p:nvPicPr>
          <p:cNvPr id="4" name="Content Placeholder 3" descr="0722161417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1" t="1115" b="1115"/>
          <a:stretch/>
        </p:blipFill>
        <p:spPr>
          <a:xfrm>
            <a:off x="1611823" y="686857"/>
            <a:ext cx="5920353" cy="448487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09966" y="5305164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b) Carefully insert the indium into the groove without making marks on the soft indium.</a:t>
            </a:r>
          </a:p>
        </p:txBody>
      </p:sp>
    </p:spTree>
    <p:extLst>
      <p:ext uri="{BB962C8B-B14F-4D97-AF65-F5344CB8AC3E}">
        <p14:creationId xmlns:p14="http://schemas.microsoft.com/office/powerpoint/2010/main" val="466590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5612232" y="1236955"/>
            <a:ext cx="1456840" cy="1487838"/>
            <a:chOff x="5631282" y="2003769"/>
            <a:chExt cx="1456840" cy="1487838"/>
          </a:xfrm>
        </p:grpSpPr>
        <p:sp>
          <p:nvSpPr>
            <p:cNvPr id="3" name="Oval 2"/>
            <p:cNvSpPr/>
            <p:nvPr/>
          </p:nvSpPr>
          <p:spPr>
            <a:xfrm>
              <a:off x="5631282" y="2003769"/>
              <a:ext cx="1456840" cy="148783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Oval 40"/>
            <p:cNvSpPr>
              <a:spLocks noChangeAspect="1"/>
            </p:cNvSpPr>
            <p:nvPr/>
          </p:nvSpPr>
          <p:spPr>
            <a:xfrm>
              <a:off x="6586727" y="2113661"/>
              <a:ext cx="134303" cy="137160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6189586" y="2568575"/>
              <a:ext cx="340233" cy="347472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5912027" y="2285111"/>
              <a:ext cx="895350" cy="91440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5867260" y="2239391"/>
              <a:ext cx="984885" cy="1005840"/>
            </a:xfrm>
            <a:prstGeom prst="ellipse">
              <a:avLst/>
            </a:prstGeom>
            <a:noFill/>
            <a:ln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6" name="Group 35"/>
            <p:cNvGrpSpPr/>
            <p:nvPr/>
          </p:nvGrpSpPr>
          <p:grpSpPr>
            <a:xfrm>
              <a:off x="5889643" y="2180951"/>
              <a:ext cx="940119" cy="1044416"/>
              <a:chOff x="6589419" y="1269821"/>
              <a:chExt cx="940119" cy="1044416"/>
            </a:xfrm>
          </p:grpSpPr>
          <p:sp>
            <p:nvSpPr>
              <p:cNvPr id="12" name="Oval 11"/>
              <p:cNvSpPr>
                <a:spLocks noChangeAspect="1"/>
              </p:cNvSpPr>
              <p:nvPr/>
            </p:nvSpPr>
            <p:spPr>
              <a:xfrm>
                <a:off x="6589419" y="1354117"/>
                <a:ext cx="940119" cy="960120"/>
              </a:xfrm>
              <a:prstGeom prst="ellipse">
                <a:avLst/>
              </a:prstGeom>
              <a:noFill/>
              <a:ln w="31750">
                <a:solidFill>
                  <a:schemeClr val="bg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Freeform 26"/>
              <p:cNvSpPr/>
              <p:nvPr/>
            </p:nvSpPr>
            <p:spPr>
              <a:xfrm>
                <a:off x="7050881" y="1269821"/>
                <a:ext cx="306616" cy="80962"/>
              </a:xfrm>
              <a:custGeom>
                <a:avLst/>
                <a:gdLst>
                  <a:gd name="connsiteX0" fmla="*/ 0 w 319088"/>
                  <a:gd name="connsiteY0" fmla="*/ 80962 h 80962"/>
                  <a:gd name="connsiteX1" fmla="*/ 102394 w 319088"/>
                  <a:gd name="connsiteY1" fmla="*/ 78581 h 80962"/>
                  <a:gd name="connsiteX2" fmla="*/ 111919 w 319088"/>
                  <a:gd name="connsiteY2" fmla="*/ 76200 h 80962"/>
                  <a:gd name="connsiteX3" fmla="*/ 128588 w 319088"/>
                  <a:gd name="connsiteY3" fmla="*/ 73819 h 80962"/>
                  <a:gd name="connsiteX4" fmla="*/ 157163 w 319088"/>
                  <a:gd name="connsiteY4" fmla="*/ 69056 h 80962"/>
                  <a:gd name="connsiteX5" fmla="*/ 171450 w 319088"/>
                  <a:gd name="connsiteY5" fmla="*/ 66675 h 80962"/>
                  <a:gd name="connsiteX6" fmla="*/ 183357 w 319088"/>
                  <a:gd name="connsiteY6" fmla="*/ 64294 h 80962"/>
                  <a:gd name="connsiteX7" fmla="*/ 197644 w 319088"/>
                  <a:gd name="connsiteY7" fmla="*/ 61912 h 80962"/>
                  <a:gd name="connsiteX8" fmla="*/ 223838 w 319088"/>
                  <a:gd name="connsiteY8" fmla="*/ 52387 h 80962"/>
                  <a:gd name="connsiteX9" fmla="*/ 240507 w 319088"/>
                  <a:gd name="connsiteY9" fmla="*/ 42862 h 80962"/>
                  <a:gd name="connsiteX10" fmla="*/ 250032 w 319088"/>
                  <a:gd name="connsiteY10" fmla="*/ 40481 h 80962"/>
                  <a:gd name="connsiteX11" fmla="*/ 266700 w 319088"/>
                  <a:gd name="connsiteY11" fmla="*/ 30956 h 80962"/>
                  <a:gd name="connsiteX12" fmla="*/ 278607 w 319088"/>
                  <a:gd name="connsiteY12" fmla="*/ 23812 h 80962"/>
                  <a:gd name="connsiteX13" fmla="*/ 292894 w 319088"/>
                  <a:gd name="connsiteY13" fmla="*/ 19050 h 80962"/>
                  <a:gd name="connsiteX14" fmla="*/ 307182 w 319088"/>
                  <a:gd name="connsiteY14" fmla="*/ 9525 h 80962"/>
                  <a:gd name="connsiteX15" fmla="*/ 314325 w 319088"/>
                  <a:gd name="connsiteY15" fmla="*/ 4762 h 80962"/>
                  <a:gd name="connsiteX16" fmla="*/ 319088 w 319088"/>
                  <a:gd name="connsiteY16" fmla="*/ 0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9088" h="80962">
                    <a:moveTo>
                      <a:pt x="0" y="80962"/>
                    </a:moveTo>
                    <a:lnTo>
                      <a:pt x="102394" y="78581"/>
                    </a:lnTo>
                    <a:cubicBezTo>
                      <a:pt x="105664" y="78442"/>
                      <a:pt x="108699" y="76785"/>
                      <a:pt x="111919" y="76200"/>
                    </a:cubicBezTo>
                    <a:cubicBezTo>
                      <a:pt x="117441" y="75196"/>
                      <a:pt x="123044" y="74694"/>
                      <a:pt x="128588" y="73819"/>
                    </a:cubicBezTo>
                    <a:lnTo>
                      <a:pt x="157163" y="69056"/>
                    </a:lnTo>
                    <a:cubicBezTo>
                      <a:pt x="161925" y="68262"/>
                      <a:pt x="166716" y="67622"/>
                      <a:pt x="171450" y="66675"/>
                    </a:cubicBezTo>
                    <a:lnTo>
                      <a:pt x="183357" y="64294"/>
                    </a:lnTo>
                    <a:cubicBezTo>
                      <a:pt x="188107" y="63430"/>
                      <a:pt x="192960" y="63083"/>
                      <a:pt x="197644" y="61912"/>
                    </a:cubicBezTo>
                    <a:cubicBezTo>
                      <a:pt x="202097" y="60799"/>
                      <a:pt x="219097" y="54757"/>
                      <a:pt x="223838" y="52387"/>
                    </a:cubicBezTo>
                    <a:cubicBezTo>
                      <a:pt x="237647" y="45483"/>
                      <a:pt x="223820" y="49120"/>
                      <a:pt x="240507" y="42862"/>
                    </a:cubicBezTo>
                    <a:cubicBezTo>
                      <a:pt x="243571" y="41713"/>
                      <a:pt x="246857" y="41275"/>
                      <a:pt x="250032" y="40481"/>
                    </a:cubicBezTo>
                    <a:cubicBezTo>
                      <a:pt x="258930" y="27132"/>
                      <a:pt x="249313" y="37911"/>
                      <a:pt x="266700" y="30956"/>
                    </a:cubicBezTo>
                    <a:cubicBezTo>
                      <a:pt x="270998" y="29237"/>
                      <a:pt x="274393" y="25727"/>
                      <a:pt x="278607" y="23812"/>
                    </a:cubicBezTo>
                    <a:cubicBezTo>
                      <a:pt x="283177" y="21735"/>
                      <a:pt x="292894" y="19050"/>
                      <a:pt x="292894" y="19050"/>
                    </a:cubicBezTo>
                    <a:lnTo>
                      <a:pt x="307182" y="9525"/>
                    </a:lnTo>
                    <a:cubicBezTo>
                      <a:pt x="309563" y="7938"/>
                      <a:pt x="312301" y="6785"/>
                      <a:pt x="314325" y="4762"/>
                    </a:cubicBezTo>
                    <a:lnTo>
                      <a:pt x="319088" y="0"/>
                    </a:lnTo>
                  </a:path>
                </a:pathLst>
              </a:custGeom>
              <a:noFill/>
              <a:ln w="2794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Freeform 28"/>
              <p:cNvSpPr/>
              <p:nvPr/>
            </p:nvSpPr>
            <p:spPr>
              <a:xfrm flipH="1">
                <a:off x="6773348" y="1269821"/>
                <a:ext cx="319088" cy="80962"/>
              </a:xfrm>
              <a:custGeom>
                <a:avLst/>
                <a:gdLst>
                  <a:gd name="connsiteX0" fmla="*/ 0 w 319088"/>
                  <a:gd name="connsiteY0" fmla="*/ 80962 h 80962"/>
                  <a:gd name="connsiteX1" fmla="*/ 102394 w 319088"/>
                  <a:gd name="connsiteY1" fmla="*/ 78581 h 80962"/>
                  <a:gd name="connsiteX2" fmla="*/ 111919 w 319088"/>
                  <a:gd name="connsiteY2" fmla="*/ 76200 h 80962"/>
                  <a:gd name="connsiteX3" fmla="*/ 128588 w 319088"/>
                  <a:gd name="connsiteY3" fmla="*/ 73819 h 80962"/>
                  <a:gd name="connsiteX4" fmla="*/ 157163 w 319088"/>
                  <a:gd name="connsiteY4" fmla="*/ 69056 h 80962"/>
                  <a:gd name="connsiteX5" fmla="*/ 171450 w 319088"/>
                  <a:gd name="connsiteY5" fmla="*/ 66675 h 80962"/>
                  <a:gd name="connsiteX6" fmla="*/ 183357 w 319088"/>
                  <a:gd name="connsiteY6" fmla="*/ 64294 h 80962"/>
                  <a:gd name="connsiteX7" fmla="*/ 197644 w 319088"/>
                  <a:gd name="connsiteY7" fmla="*/ 61912 h 80962"/>
                  <a:gd name="connsiteX8" fmla="*/ 223838 w 319088"/>
                  <a:gd name="connsiteY8" fmla="*/ 52387 h 80962"/>
                  <a:gd name="connsiteX9" fmla="*/ 240507 w 319088"/>
                  <a:gd name="connsiteY9" fmla="*/ 42862 h 80962"/>
                  <a:gd name="connsiteX10" fmla="*/ 250032 w 319088"/>
                  <a:gd name="connsiteY10" fmla="*/ 40481 h 80962"/>
                  <a:gd name="connsiteX11" fmla="*/ 266700 w 319088"/>
                  <a:gd name="connsiteY11" fmla="*/ 30956 h 80962"/>
                  <a:gd name="connsiteX12" fmla="*/ 278607 w 319088"/>
                  <a:gd name="connsiteY12" fmla="*/ 23812 h 80962"/>
                  <a:gd name="connsiteX13" fmla="*/ 292894 w 319088"/>
                  <a:gd name="connsiteY13" fmla="*/ 19050 h 80962"/>
                  <a:gd name="connsiteX14" fmla="*/ 307182 w 319088"/>
                  <a:gd name="connsiteY14" fmla="*/ 9525 h 80962"/>
                  <a:gd name="connsiteX15" fmla="*/ 314325 w 319088"/>
                  <a:gd name="connsiteY15" fmla="*/ 4762 h 80962"/>
                  <a:gd name="connsiteX16" fmla="*/ 319088 w 319088"/>
                  <a:gd name="connsiteY16" fmla="*/ 0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9088" h="80962">
                    <a:moveTo>
                      <a:pt x="0" y="80962"/>
                    </a:moveTo>
                    <a:lnTo>
                      <a:pt x="102394" y="78581"/>
                    </a:lnTo>
                    <a:cubicBezTo>
                      <a:pt x="105664" y="78442"/>
                      <a:pt x="108699" y="76785"/>
                      <a:pt x="111919" y="76200"/>
                    </a:cubicBezTo>
                    <a:cubicBezTo>
                      <a:pt x="117441" y="75196"/>
                      <a:pt x="123044" y="74694"/>
                      <a:pt x="128588" y="73819"/>
                    </a:cubicBezTo>
                    <a:lnTo>
                      <a:pt x="157163" y="69056"/>
                    </a:lnTo>
                    <a:cubicBezTo>
                      <a:pt x="161925" y="68262"/>
                      <a:pt x="166716" y="67622"/>
                      <a:pt x="171450" y="66675"/>
                    </a:cubicBezTo>
                    <a:lnTo>
                      <a:pt x="183357" y="64294"/>
                    </a:lnTo>
                    <a:cubicBezTo>
                      <a:pt x="188107" y="63430"/>
                      <a:pt x="192960" y="63083"/>
                      <a:pt x="197644" y="61912"/>
                    </a:cubicBezTo>
                    <a:cubicBezTo>
                      <a:pt x="202097" y="60799"/>
                      <a:pt x="219097" y="54757"/>
                      <a:pt x="223838" y="52387"/>
                    </a:cubicBezTo>
                    <a:cubicBezTo>
                      <a:pt x="237647" y="45483"/>
                      <a:pt x="223820" y="49120"/>
                      <a:pt x="240507" y="42862"/>
                    </a:cubicBezTo>
                    <a:cubicBezTo>
                      <a:pt x="243571" y="41713"/>
                      <a:pt x="246857" y="41275"/>
                      <a:pt x="250032" y="40481"/>
                    </a:cubicBezTo>
                    <a:cubicBezTo>
                      <a:pt x="258930" y="27132"/>
                      <a:pt x="249313" y="37911"/>
                      <a:pt x="266700" y="30956"/>
                    </a:cubicBezTo>
                    <a:cubicBezTo>
                      <a:pt x="270998" y="29237"/>
                      <a:pt x="274393" y="25727"/>
                      <a:pt x="278607" y="23812"/>
                    </a:cubicBezTo>
                    <a:cubicBezTo>
                      <a:pt x="283177" y="21735"/>
                      <a:pt x="292894" y="19050"/>
                      <a:pt x="292894" y="19050"/>
                    </a:cubicBezTo>
                    <a:lnTo>
                      <a:pt x="307182" y="9525"/>
                    </a:lnTo>
                    <a:cubicBezTo>
                      <a:pt x="309563" y="7938"/>
                      <a:pt x="312301" y="6785"/>
                      <a:pt x="314325" y="4762"/>
                    </a:cubicBezTo>
                    <a:lnTo>
                      <a:pt x="319088" y="0"/>
                    </a:lnTo>
                  </a:path>
                </a:pathLst>
              </a:custGeom>
              <a:noFill/>
              <a:ln w="2794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37" name="Oval 36"/>
            <p:cNvSpPr>
              <a:spLocks noChangeAspect="1"/>
            </p:cNvSpPr>
            <p:nvPr/>
          </p:nvSpPr>
          <p:spPr>
            <a:xfrm>
              <a:off x="5884909" y="2189887"/>
              <a:ext cx="134303" cy="137160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/>
            <p:cNvSpPr>
              <a:spLocks noChangeAspect="1"/>
            </p:cNvSpPr>
            <p:nvPr/>
          </p:nvSpPr>
          <p:spPr>
            <a:xfrm>
              <a:off x="6639499" y="3209368"/>
              <a:ext cx="134303" cy="137160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9" name="Oval 38"/>
            <p:cNvSpPr>
              <a:spLocks noChangeAspect="1"/>
            </p:cNvSpPr>
            <p:nvPr/>
          </p:nvSpPr>
          <p:spPr>
            <a:xfrm>
              <a:off x="5675495" y="2663833"/>
              <a:ext cx="134303" cy="137160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0" name="Oval 39"/>
            <p:cNvSpPr>
              <a:spLocks noChangeAspect="1"/>
            </p:cNvSpPr>
            <p:nvPr/>
          </p:nvSpPr>
          <p:spPr>
            <a:xfrm>
              <a:off x="6876489" y="2708554"/>
              <a:ext cx="134303" cy="137160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2" name="Oval 41"/>
            <p:cNvSpPr>
              <a:spLocks noChangeAspect="1"/>
            </p:cNvSpPr>
            <p:nvPr/>
          </p:nvSpPr>
          <p:spPr>
            <a:xfrm>
              <a:off x="5984963" y="3227529"/>
              <a:ext cx="134303" cy="137160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233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/>
              <a:t>3. Preparing the indium gasket</a:t>
            </a:r>
          </a:p>
        </p:txBody>
      </p:sp>
      <p:pic>
        <p:nvPicPr>
          <p:cNvPr id="8" name="Content Placeholder 7" descr="0722161418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03" t="1115" r="16761" b="1115"/>
          <a:stretch/>
        </p:blipFill>
        <p:spPr>
          <a:xfrm>
            <a:off x="588936" y="1015243"/>
            <a:ext cx="4576352" cy="39364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57200" y="52905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c) Cut the indium such that both ends overlap to complete the loop, with some extra indium  (see sketch above for the can or lid you are using).</a:t>
            </a:r>
          </a:p>
        </p:txBody>
      </p:sp>
      <p:grpSp>
        <p:nvGrpSpPr>
          <p:cNvPr id="43" name="Group 42"/>
          <p:cNvGrpSpPr/>
          <p:nvPr/>
        </p:nvGrpSpPr>
        <p:grpSpPr>
          <a:xfrm>
            <a:off x="6288936" y="249954"/>
            <a:ext cx="2675423" cy="2613782"/>
            <a:chOff x="6306652" y="1015243"/>
            <a:chExt cx="2675423" cy="2613782"/>
          </a:xfrm>
        </p:grpSpPr>
        <p:sp>
          <p:nvSpPr>
            <p:cNvPr id="30" name="Oval 29"/>
            <p:cNvSpPr/>
            <p:nvPr/>
          </p:nvSpPr>
          <p:spPr>
            <a:xfrm>
              <a:off x="6306652" y="2182241"/>
              <a:ext cx="117989" cy="13811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Line Callout 2 34"/>
            <p:cNvSpPr/>
            <p:nvPr/>
          </p:nvSpPr>
          <p:spPr>
            <a:xfrm>
              <a:off x="7246769" y="1015243"/>
              <a:ext cx="1735306" cy="2613782"/>
            </a:xfrm>
            <a:prstGeom prst="borderCallout2">
              <a:avLst>
                <a:gd name="adj1" fmla="val 18750"/>
                <a:gd name="adj2" fmla="val -1265"/>
                <a:gd name="adj3" fmla="val 18750"/>
                <a:gd name="adj4" fmla="val -16667"/>
                <a:gd name="adj5" fmla="val 44545"/>
                <a:gd name="adj6" fmla="val -50023"/>
              </a:avLst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Using the wooden end of a Q-tip, press lightly on the intersection to push the indium into the groove. Be careful not to break the indium.</a:t>
              </a:r>
            </a:p>
            <a:p>
              <a:pPr algn="ctr"/>
              <a:r>
                <a:rPr lang="en-US" sz="1400" dirty="0">
                  <a:solidFill>
                    <a:schemeClr val="tx1"/>
                  </a:solidFill>
                </a:rPr>
                <a:t>Use the knife to cut out the extra length</a:t>
              </a:r>
            </a:p>
          </p:txBody>
        </p:sp>
      </p:grpSp>
      <p:sp>
        <p:nvSpPr>
          <p:cNvPr id="46" name="Oval 45"/>
          <p:cNvSpPr/>
          <p:nvPr/>
        </p:nvSpPr>
        <p:spPr>
          <a:xfrm>
            <a:off x="5763668" y="3591105"/>
            <a:ext cx="895349" cy="914400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/>
          <p:cNvSpPr>
            <a:spLocks noChangeAspect="1"/>
          </p:cNvSpPr>
          <p:nvPr/>
        </p:nvSpPr>
        <p:spPr>
          <a:xfrm>
            <a:off x="6350868" y="3653099"/>
            <a:ext cx="82540" cy="84296"/>
          </a:xfrm>
          <a:prstGeom prst="ellipse">
            <a:avLst/>
          </a:prstGeom>
          <a:solidFill>
            <a:schemeClr val="bg1"/>
          </a:solidFill>
          <a:ln w="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/>
          <p:cNvSpPr>
            <a:spLocks noChangeAspect="1"/>
          </p:cNvSpPr>
          <p:nvPr/>
        </p:nvSpPr>
        <p:spPr>
          <a:xfrm>
            <a:off x="6106792" y="3941530"/>
            <a:ext cx="209101" cy="213550"/>
          </a:xfrm>
          <a:prstGeom prst="ellipse">
            <a:avLst/>
          </a:prstGeom>
          <a:gradFill flip="none" rotWithShape="1">
            <a:gsLst>
              <a:gs pos="0">
                <a:schemeClr val="tx1"/>
              </a:gs>
              <a:gs pos="90000">
                <a:schemeClr val="accent3">
                  <a:tint val="37000"/>
                  <a:satMod val="300000"/>
                </a:schemeClr>
              </a:gs>
              <a:gs pos="100000">
                <a:schemeClr val="accent3">
                  <a:tint val="15000"/>
                  <a:satMod val="35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/>
          <p:cNvSpPr>
            <a:spLocks noChangeAspect="1"/>
          </p:cNvSpPr>
          <p:nvPr/>
        </p:nvSpPr>
        <p:spPr>
          <a:xfrm>
            <a:off x="5987282" y="3819477"/>
            <a:ext cx="448121" cy="457657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1" name="Group 50"/>
          <p:cNvGrpSpPr/>
          <p:nvPr/>
        </p:nvGrpSpPr>
        <p:grpSpPr>
          <a:xfrm>
            <a:off x="5994854" y="3812606"/>
            <a:ext cx="419380" cy="442863"/>
            <a:chOff x="6707229" y="1462070"/>
            <a:chExt cx="682382" cy="720592"/>
          </a:xfrm>
        </p:grpSpPr>
        <p:sp>
          <p:nvSpPr>
            <p:cNvPr id="57" name="Oval 56"/>
            <p:cNvSpPr>
              <a:spLocks noChangeAspect="1"/>
            </p:cNvSpPr>
            <p:nvPr/>
          </p:nvSpPr>
          <p:spPr>
            <a:xfrm>
              <a:off x="6734031" y="1513135"/>
              <a:ext cx="655580" cy="669527"/>
            </a:xfrm>
            <a:prstGeom prst="ellipse">
              <a:avLst/>
            </a:prstGeom>
            <a:noFill/>
            <a:ln w="31750">
              <a:solidFill>
                <a:schemeClr val="bg2">
                  <a:lumMod val="7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>
              <a:off x="7005794" y="1462070"/>
              <a:ext cx="306616" cy="56458"/>
            </a:xfrm>
            <a:custGeom>
              <a:avLst/>
              <a:gdLst>
                <a:gd name="connsiteX0" fmla="*/ 0 w 319088"/>
                <a:gd name="connsiteY0" fmla="*/ 80962 h 80962"/>
                <a:gd name="connsiteX1" fmla="*/ 102394 w 319088"/>
                <a:gd name="connsiteY1" fmla="*/ 78581 h 80962"/>
                <a:gd name="connsiteX2" fmla="*/ 111919 w 319088"/>
                <a:gd name="connsiteY2" fmla="*/ 76200 h 80962"/>
                <a:gd name="connsiteX3" fmla="*/ 128588 w 319088"/>
                <a:gd name="connsiteY3" fmla="*/ 73819 h 80962"/>
                <a:gd name="connsiteX4" fmla="*/ 157163 w 319088"/>
                <a:gd name="connsiteY4" fmla="*/ 69056 h 80962"/>
                <a:gd name="connsiteX5" fmla="*/ 171450 w 319088"/>
                <a:gd name="connsiteY5" fmla="*/ 66675 h 80962"/>
                <a:gd name="connsiteX6" fmla="*/ 183357 w 319088"/>
                <a:gd name="connsiteY6" fmla="*/ 64294 h 80962"/>
                <a:gd name="connsiteX7" fmla="*/ 197644 w 319088"/>
                <a:gd name="connsiteY7" fmla="*/ 61912 h 80962"/>
                <a:gd name="connsiteX8" fmla="*/ 223838 w 319088"/>
                <a:gd name="connsiteY8" fmla="*/ 52387 h 80962"/>
                <a:gd name="connsiteX9" fmla="*/ 240507 w 319088"/>
                <a:gd name="connsiteY9" fmla="*/ 42862 h 80962"/>
                <a:gd name="connsiteX10" fmla="*/ 250032 w 319088"/>
                <a:gd name="connsiteY10" fmla="*/ 40481 h 80962"/>
                <a:gd name="connsiteX11" fmla="*/ 266700 w 319088"/>
                <a:gd name="connsiteY11" fmla="*/ 30956 h 80962"/>
                <a:gd name="connsiteX12" fmla="*/ 278607 w 319088"/>
                <a:gd name="connsiteY12" fmla="*/ 23812 h 80962"/>
                <a:gd name="connsiteX13" fmla="*/ 292894 w 319088"/>
                <a:gd name="connsiteY13" fmla="*/ 19050 h 80962"/>
                <a:gd name="connsiteX14" fmla="*/ 307182 w 319088"/>
                <a:gd name="connsiteY14" fmla="*/ 9525 h 80962"/>
                <a:gd name="connsiteX15" fmla="*/ 314325 w 319088"/>
                <a:gd name="connsiteY15" fmla="*/ 4762 h 80962"/>
                <a:gd name="connsiteX16" fmla="*/ 319088 w 319088"/>
                <a:gd name="connsiteY16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9088" h="80962">
                  <a:moveTo>
                    <a:pt x="0" y="80962"/>
                  </a:moveTo>
                  <a:lnTo>
                    <a:pt x="102394" y="78581"/>
                  </a:lnTo>
                  <a:cubicBezTo>
                    <a:pt x="105664" y="78442"/>
                    <a:pt x="108699" y="76785"/>
                    <a:pt x="111919" y="76200"/>
                  </a:cubicBezTo>
                  <a:cubicBezTo>
                    <a:pt x="117441" y="75196"/>
                    <a:pt x="123044" y="74694"/>
                    <a:pt x="128588" y="73819"/>
                  </a:cubicBezTo>
                  <a:lnTo>
                    <a:pt x="157163" y="69056"/>
                  </a:lnTo>
                  <a:cubicBezTo>
                    <a:pt x="161925" y="68262"/>
                    <a:pt x="166716" y="67622"/>
                    <a:pt x="171450" y="66675"/>
                  </a:cubicBezTo>
                  <a:lnTo>
                    <a:pt x="183357" y="64294"/>
                  </a:lnTo>
                  <a:cubicBezTo>
                    <a:pt x="188107" y="63430"/>
                    <a:pt x="192960" y="63083"/>
                    <a:pt x="197644" y="61912"/>
                  </a:cubicBezTo>
                  <a:cubicBezTo>
                    <a:pt x="202097" y="60799"/>
                    <a:pt x="219097" y="54757"/>
                    <a:pt x="223838" y="52387"/>
                  </a:cubicBezTo>
                  <a:cubicBezTo>
                    <a:pt x="237647" y="45483"/>
                    <a:pt x="223820" y="49120"/>
                    <a:pt x="240507" y="42862"/>
                  </a:cubicBezTo>
                  <a:cubicBezTo>
                    <a:pt x="243571" y="41713"/>
                    <a:pt x="246857" y="41275"/>
                    <a:pt x="250032" y="40481"/>
                  </a:cubicBezTo>
                  <a:cubicBezTo>
                    <a:pt x="258930" y="27132"/>
                    <a:pt x="249313" y="37911"/>
                    <a:pt x="266700" y="30956"/>
                  </a:cubicBezTo>
                  <a:cubicBezTo>
                    <a:pt x="270998" y="29237"/>
                    <a:pt x="274393" y="25727"/>
                    <a:pt x="278607" y="23812"/>
                  </a:cubicBezTo>
                  <a:cubicBezTo>
                    <a:pt x="283177" y="21735"/>
                    <a:pt x="292894" y="19050"/>
                    <a:pt x="292894" y="19050"/>
                  </a:cubicBezTo>
                  <a:lnTo>
                    <a:pt x="307182" y="9525"/>
                  </a:lnTo>
                  <a:cubicBezTo>
                    <a:pt x="309563" y="7938"/>
                    <a:pt x="312301" y="6785"/>
                    <a:pt x="314325" y="4762"/>
                  </a:cubicBezTo>
                  <a:lnTo>
                    <a:pt x="319088" y="0"/>
                  </a:lnTo>
                </a:path>
              </a:pathLst>
            </a:custGeom>
            <a:noFill/>
            <a:ln w="2794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flipH="1">
              <a:off x="6707229" y="1462071"/>
              <a:ext cx="319088" cy="56458"/>
            </a:xfrm>
            <a:custGeom>
              <a:avLst/>
              <a:gdLst>
                <a:gd name="connsiteX0" fmla="*/ 0 w 319088"/>
                <a:gd name="connsiteY0" fmla="*/ 80962 h 80962"/>
                <a:gd name="connsiteX1" fmla="*/ 102394 w 319088"/>
                <a:gd name="connsiteY1" fmla="*/ 78581 h 80962"/>
                <a:gd name="connsiteX2" fmla="*/ 111919 w 319088"/>
                <a:gd name="connsiteY2" fmla="*/ 76200 h 80962"/>
                <a:gd name="connsiteX3" fmla="*/ 128588 w 319088"/>
                <a:gd name="connsiteY3" fmla="*/ 73819 h 80962"/>
                <a:gd name="connsiteX4" fmla="*/ 157163 w 319088"/>
                <a:gd name="connsiteY4" fmla="*/ 69056 h 80962"/>
                <a:gd name="connsiteX5" fmla="*/ 171450 w 319088"/>
                <a:gd name="connsiteY5" fmla="*/ 66675 h 80962"/>
                <a:gd name="connsiteX6" fmla="*/ 183357 w 319088"/>
                <a:gd name="connsiteY6" fmla="*/ 64294 h 80962"/>
                <a:gd name="connsiteX7" fmla="*/ 197644 w 319088"/>
                <a:gd name="connsiteY7" fmla="*/ 61912 h 80962"/>
                <a:gd name="connsiteX8" fmla="*/ 223838 w 319088"/>
                <a:gd name="connsiteY8" fmla="*/ 52387 h 80962"/>
                <a:gd name="connsiteX9" fmla="*/ 240507 w 319088"/>
                <a:gd name="connsiteY9" fmla="*/ 42862 h 80962"/>
                <a:gd name="connsiteX10" fmla="*/ 250032 w 319088"/>
                <a:gd name="connsiteY10" fmla="*/ 40481 h 80962"/>
                <a:gd name="connsiteX11" fmla="*/ 266700 w 319088"/>
                <a:gd name="connsiteY11" fmla="*/ 30956 h 80962"/>
                <a:gd name="connsiteX12" fmla="*/ 278607 w 319088"/>
                <a:gd name="connsiteY12" fmla="*/ 23812 h 80962"/>
                <a:gd name="connsiteX13" fmla="*/ 292894 w 319088"/>
                <a:gd name="connsiteY13" fmla="*/ 19050 h 80962"/>
                <a:gd name="connsiteX14" fmla="*/ 307182 w 319088"/>
                <a:gd name="connsiteY14" fmla="*/ 9525 h 80962"/>
                <a:gd name="connsiteX15" fmla="*/ 314325 w 319088"/>
                <a:gd name="connsiteY15" fmla="*/ 4762 h 80962"/>
                <a:gd name="connsiteX16" fmla="*/ 319088 w 319088"/>
                <a:gd name="connsiteY16" fmla="*/ 0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19088" h="80962">
                  <a:moveTo>
                    <a:pt x="0" y="80962"/>
                  </a:moveTo>
                  <a:lnTo>
                    <a:pt x="102394" y="78581"/>
                  </a:lnTo>
                  <a:cubicBezTo>
                    <a:pt x="105664" y="78442"/>
                    <a:pt x="108699" y="76785"/>
                    <a:pt x="111919" y="76200"/>
                  </a:cubicBezTo>
                  <a:cubicBezTo>
                    <a:pt x="117441" y="75196"/>
                    <a:pt x="123044" y="74694"/>
                    <a:pt x="128588" y="73819"/>
                  </a:cubicBezTo>
                  <a:lnTo>
                    <a:pt x="157163" y="69056"/>
                  </a:lnTo>
                  <a:cubicBezTo>
                    <a:pt x="161925" y="68262"/>
                    <a:pt x="166716" y="67622"/>
                    <a:pt x="171450" y="66675"/>
                  </a:cubicBezTo>
                  <a:lnTo>
                    <a:pt x="183357" y="64294"/>
                  </a:lnTo>
                  <a:cubicBezTo>
                    <a:pt x="188107" y="63430"/>
                    <a:pt x="192960" y="63083"/>
                    <a:pt x="197644" y="61912"/>
                  </a:cubicBezTo>
                  <a:cubicBezTo>
                    <a:pt x="202097" y="60799"/>
                    <a:pt x="219097" y="54757"/>
                    <a:pt x="223838" y="52387"/>
                  </a:cubicBezTo>
                  <a:cubicBezTo>
                    <a:pt x="237647" y="45483"/>
                    <a:pt x="223820" y="49120"/>
                    <a:pt x="240507" y="42862"/>
                  </a:cubicBezTo>
                  <a:cubicBezTo>
                    <a:pt x="243571" y="41713"/>
                    <a:pt x="246857" y="41275"/>
                    <a:pt x="250032" y="40481"/>
                  </a:cubicBezTo>
                  <a:cubicBezTo>
                    <a:pt x="258930" y="27132"/>
                    <a:pt x="249313" y="37911"/>
                    <a:pt x="266700" y="30956"/>
                  </a:cubicBezTo>
                  <a:cubicBezTo>
                    <a:pt x="270998" y="29237"/>
                    <a:pt x="274393" y="25727"/>
                    <a:pt x="278607" y="23812"/>
                  </a:cubicBezTo>
                  <a:cubicBezTo>
                    <a:pt x="283177" y="21735"/>
                    <a:pt x="292894" y="19050"/>
                    <a:pt x="292894" y="19050"/>
                  </a:cubicBezTo>
                  <a:lnTo>
                    <a:pt x="307182" y="9525"/>
                  </a:lnTo>
                  <a:cubicBezTo>
                    <a:pt x="309563" y="7938"/>
                    <a:pt x="312301" y="6785"/>
                    <a:pt x="314325" y="4762"/>
                  </a:cubicBezTo>
                  <a:lnTo>
                    <a:pt x="319088" y="0"/>
                  </a:lnTo>
                </a:path>
              </a:pathLst>
            </a:custGeom>
            <a:noFill/>
            <a:ln w="2794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2" name="Oval 51"/>
          <p:cNvSpPr>
            <a:spLocks noChangeAspect="1"/>
          </p:cNvSpPr>
          <p:nvPr/>
        </p:nvSpPr>
        <p:spPr>
          <a:xfrm>
            <a:off x="5919543" y="3699946"/>
            <a:ext cx="82540" cy="84296"/>
          </a:xfrm>
          <a:prstGeom prst="ellipse">
            <a:avLst/>
          </a:prstGeom>
          <a:solidFill>
            <a:schemeClr val="bg1"/>
          </a:solidFill>
          <a:ln w="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3" name="Oval 52"/>
          <p:cNvSpPr>
            <a:spLocks noChangeAspect="1"/>
          </p:cNvSpPr>
          <p:nvPr/>
        </p:nvSpPr>
        <p:spPr>
          <a:xfrm>
            <a:off x="6383301" y="4326502"/>
            <a:ext cx="82540" cy="84296"/>
          </a:xfrm>
          <a:prstGeom prst="ellipse">
            <a:avLst/>
          </a:prstGeom>
          <a:solidFill>
            <a:schemeClr val="bg1"/>
          </a:solidFill>
          <a:ln w="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/>
          <p:cNvSpPr>
            <a:spLocks noChangeAspect="1"/>
          </p:cNvSpPr>
          <p:nvPr/>
        </p:nvSpPr>
        <p:spPr>
          <a:xfrm>
            <a:off x="5790841" y="3991225"/>
            <a:ext cx="82540" cy="84296"/>
          </a:xfrm>
          <a:prstGeom prst="ellipse">
            <a:avLst/>
          </a:prstGeom>
          <a:solidFill>
            <a:schemeClr val="bg1"/>
          </a:solidFill>
          <a:ln w="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5" name="Oval 54"/>
          <p:cNvSpPr>
            <a:spLocks noChangeAspect="1"/>
          </p:cNvSpPr>
          <p:nvPr/>
        </p:nvSpPr>
        <p:spPr>
          <a:xfrm>
            <a:off x="6528951" y="4018710"/>
            <a:ext cx="82540" cy="84296"/>
          </a:xfrm>
          <a:prstGeom prst="ellipse">
            <a:avLst/>
          </a:prstGeom>
          <a:solidFill>
            <a:schemeClr val="bg1"/>
          </a:solidFill>
          <a:ln w="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/>
          <p:cNvSpPr>
            <a:spLocks noChangeAspect="1"/>
          </p:cNvSpPr>
          <p:nvPr/>
        </p:nvSpPr>
        <p:spPr>
          <a:xfrm>
            <a:off x="5981034" y="4337663"/>
            <a:ext cx="82540" cy="84296"/>
          </a:xfrm>
          <a:prstGeom prst="ellipse">
            <a:avLst/>
          </a:prstGeom>
          <a:solidFill>
            <a:schemeClr val="bg1"/>
          </a:solidFill>
          <a:ln w="0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Oval 59"/>
          <p:cNvSpPr>
            <a:spLocks noChangeAspect="1"/>
          </p:cNvSpPr>
          <p:nvPr/>
        </p:nvSpPr>
        <p:spPr>
          <a:xfrm>
            <a:off x="6029853" y="3862954"/>
            <a:ext cx="362978" cy="370702"/>
          </a:xfrm>
          <a:prstGeom prst="ellips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Oval 68"/>
          <p:cNvSpPr/>
          <p:nvPr/>
        </p:nvSpPr>
        <p:spPr>
          <a:xfrm>
            <a:off x="6131965" y="3760899"/>
            <a:ext cx="117989" cy="138112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TextBox 69"/>
          <p:cNvSpPr txBox="1"/>
          <p:nvPr/>
        </p:nvSpPr>
        <p:spPr>
          <a:xfrm>
            <a:off x="5800610" y="2700073"/>
            <a:ext cx="116089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 err="1"/>
              <a:t>Ti</a:t>
            </a:r>
            <a:r>
              <a:rPr lang="en-US" sz="1000" u="sng" dirty="0"/>
              <a:t>-flange on V cans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5705764" y="4464476"/>
            <a:ext cx="104227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/>
              <a:t>Al-lids for V cans</a:t>
            </a:r>
          </a:p>
        </p:txBody>
      </p:sp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7348777" y="3536404"/>
            <a:ext cx="984884" cy="1005840"/>
            <a:chOff x="7348778" y="3536404"/>
            <a:chExt cx="895349" cy="914400"/>
          </a:xfrm>
        </p:grpSpPr>
        <p:sp>
          <p:nvSpPr>
            <p:cNvPr id="72" name="Oval 71"/>
            <p:cNvSpPr/>
            <p:nvPr/>
          </p:nvSpPr>
          <p:spPr>
            <a:xfrm>
              <a:off x="7348778" y="3536404"/>
              <a:ext cx="895349" cy="9144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Oval 72"/>
            <p:cNvSpPr>
              <a:spLocks noChangeAspect="1"/>
            </p:cNvSpPr>
            <p:nvPr/>
          </p:nvSpPr>
          <p:spPr>
            <a:xfrm>
              <a:off x="7935978" y="3598398"/>
              <a:ext cx="82540" cy="84296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Oval 73"/>
            <p:cNvSpPr>
              <a:spLocks noChangeAspect="1"/>
            </p:cNvSpPr>
            <p:nvPr/>
          </p:nvSpPr>
          <p:spPr>
            <a:xfrm>
              <a:off x="7691902" y="3886829"/>
              <a:ext cx="209101" cy="213550"/>
            </a:xfrm>
            <a:prstGeom prst="ellipse">
              <a:avLst/>
            </a:prstGeom>
            <a:noFill/>
            <a:ln w="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5" name="Oval 74"/>
            <p:cNvSpPr>
              <a:spLocks noChangeAspect="1"/>
            </p:cNvSpPr>
            <p:nvPr/>
          </p:nvSpPr>
          <p:spPr>
            <a:xfrm>
              <a:off x="7648720" y="3841776"/>
              <a:ext cx="295463" cy="301752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6" name="Group 75"/>
            <p:cNvGrpSpPr>
              <a:grpSpLocks noChangeAspect="1"/>
            </p:cNvGrpSpPr>
            <p:nvPr/>
          </p:nvGrpSpPr>
          <p:grpSpPr>
            <a:xfrm>
              <a:off x="7656683" y="3842630"/>
              <a:ext cx="266301" cy="281212"/>
              <a:chOff x="6707229" y="1462070"/>
              <a:chExt cx="682382" cy="720592"/>
            </a:xfrm>
          </p:grpSpPr>
          <p:sp>
            <p:nvSpPr>
              <p:cNvPr id="77" name="Oval 76"/>
              <p:cNvSpPr>
                <a:spLocks noChangeAspect="1"/>
              </p:cNvSpPr>
              <p:nvPr/>
            </p:nvSpPr>
            <p:spPr>
              <a:xfrm>
                <a:off x="6734031" y="1513135"/>
                <a:ext cx="655580" cy="669527"/>
              </a:xfrm>
              <a:prstGeom prst="ellipse">
                <a:avLst/>
              </a:prstGeom>
              <a:noFill/>
              <a:ln w="31750">
                <a:solidFill>
                  <a:schemeClr val="bg2">
                    <a:lumMod val="75000"/>
                  </a:schemeClr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Freeform 77"/>
              <p:cNvSpPr/>
              <p:nvPr/>
            </p:nvSpPr>
            <p:spPr>
              <a:xfrm>
                <a:off x="7005794" y="1462070"/>
                <a:ext cx="306616" cy="56458"/>
              </a:xfrm>
              <a:custGeom>
                <a:avLst/>
                <a:gdLst>
                  <a:gd name="connsiteX0" fmla="*/ 0 w 319088"/>
                  <a:gd name="connsiteY0" fmla="*/ 80962 h 80962"/>
                  <a:gd name="connsiteX1" fmla="*/ 102394 w 319088"/>
                  <a:gd name="connsiteY1" fmla="*/ 78581 h 80962"/>
                  <a:gd name="connsiteX2" fmla="*/ 111919 w 319088"/>
                  <a:gd name="connsiteY2" fmla="*/ 76200 h 80962"/>
                  <a:gd name="connsiteX3" fmla="*/ 128588 w 319088"/>
                  <a:gd name="connsiteY3" fmla="*/ 73819 h 80962"/>
                  <a:gd name="connsiteX4" fmla="*/ 157163 w 319088"/>
                  <a:gd name="connsiteY4" fmla="*/ 69056 h 80962"/>
                  <a:gd name="connsiteX5" fmla="*/ 171450 w 319088"/>
                  <a:gd name="connsiteY5" fmla="*/ 66675 h 80962"/>
                  <a:gd name="connsiteX6" fmla="*/ 183357 w 319088"/>
                  <a:gd name="connsiteY6" fmla="*/ 64294 h 80962"/>
                  <a:gd name="connsiteX7" fmla="*/ 197644 w 319088"/>
                  <a:gd name="connsiteY7" fmla="*/ 61912 h 80962"/>
                  <a:gd name="connsiteX8" fmla="*/ 223838 w 319088"/>
                  <a:gd name="connsiteY8" fmla="*/ 52387 h 80962"/>
                  <a:gd name="connsiteX9" fmla="*/ 240507 w 319088"/>
                  <a:gd name="connsiteY9" fmla="*/ 42862 h 80962"/>
                  <a:gd name="connsiteX10" fmla="*/ 250032 w 319088"/>
                  <a:gd name="connsiteY10" fmla="*/ 40481 h 80962"/>
                  <a:gd name="connsiteX11" fmla="*/ 266700 w 319088"/>
                  <a:gd name="connsiteY11" fmla="*/ 30956 h 80962"/>
                  <a:gd name="connsiteX12" fmla="*/ 278607 w 319088"/>
                  <a:gd name="connsiteY12" fmla="*/ 23812 h 80962"/>
                  <a:gd name="connsiteX13" fmla="*/ 292894 w 319088"/>
                  <a:gd name="connsiteY13" fmla="*/ 19050 h 80962"/>
                  <a:gd name="connsiteX14" fmla="*/ 307182 w 319088"/>
                  <a:gd name="connsiteY14" fmla="*/ 9525 h 80962"/>
                  <a:gd name="connsiteX15" fmla="*/ 314325 w 319088"/>
                  <a:gd name="connsiteY15" fmla="*/ 4762 h 80962"/>
                  <a:gd name="connsiteX16" fmla="*/ 319088 w 319088"/>
                  <a:gd name="connsiteY16" fmla="*/ 0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9088" h="80962">
                    <a:moveTo>
                      <a:pt x="0" y="80962"/>
                    </a:moveTo>
                    <a:lnTo>
                      <a:pt x="102394" y="78581"/>
                    </a:lnTo>
                    <a:cubicBezTo>
                      <a:pt x="105664" y="78442"/>
                      <a:pt x="108699" y="76785"/>
                      <a:pt x="111919" y="76200"/>
                    </a:cubicBezTo>
                    <a:cubicBezTo>
                      <a:pt x="117441" y="75196"/>
                      <a:pt x="123044" y="74694"/>
                      <a:pt x="128588" y="73819"/>
                    </a:cubicBezTo>
                    <a:lnTo>
                      <a:pt x="157163" y="69056"/>
                    </a:lnTo>
                    <a:cubicBezTo>
                      <a:pt x="161925" y="68262"/>
                      <a:pt x="166716" y="67622"/>
                      <a:pt x="171450" y="66675"/>
                    </a:cubicBezTo>
                    <a:lnTo>
                      <a:pt x="183357" y="64294"/>
                    </a:lnTo>
                    <a:cubicBezTo>
                      <a:pt x="188107" y="63430"/>
                      <a:pt x="192960" y="63083"/>
                      <a:pt x="197644" y="61912"/>
                    </a:cubicBezTo>
                    <a:cubicBezTo>
                      <a:pt x="202097" y="60799"/>
                      <a:pt x="219097" y="54757"/>
                      <a:pt x="223838" y="52387"/>
                    </a:cubicBezTo>
                    <a:cubicBezTo>
                      <a:pt x="237647" y="45483"/>
                      <a:pt x="223820" y="49120"/>
                      <a:pt x="240507" y="42862"/>
                    </a:cubicBezTo>
                    <a:cubicBezTo>
                      <a:pt x="243571" y="41713"/>
                      <a:pt x="246857" y="41275"/>
                      <a:pt x="250032" y="40481"/>
                    </a:cubicBezTo>
                    <a:cubicBezTo>
                      <a:pt x="258930" y="27132"/>
                      <a:pt x="249313" y="37911"/>
                      <a:pt x="266700" y="30956"/>
                    </a:cubicBezTo>
                    <a:cubicBezTo>
                      <a:pt x="270998" y="29237"/>
                      <a:pt x="274393" y="25727"/>
                      <a:pt x="278607" y="23812"/>
                    </a:cubicBezTo>
                    <a:cubicBezTo>
                      <a:pt x="283177" y="21735"/>
                      <a:pt x="292894" y="19050"/>
                      <a:pt x="292894" y="19050"/>
                    </a:cubicBezTo>
                    <a:lnTo>
                      <a:pt x="307182" y="9525"/>
                    </a:lnTo>
                    <a:cubicBezTo>
                      <a:pt x="309563" y="7938"/>
                      <a:pt x="312301" y="6785"/>
                      <a:pt x="314325" y="4762"/>
                    </a:cubicBezTo>
                    <a:lnTo>
                      <a:pt x="319088" y="0"/>
                    </a:lnTo>
                  </a:path>
                </a:pathLst>
              </a:custGeom>
              <a:noFill/>
              <a:ln w="2794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Freeform 78"/>
              <p:cNvSpPr/>
              <p:nvPr/>
            </p:nvSpPr>
            <p:spPr>
              <a:xfrm flipH="1">
                <a:off x="6707229" y="1462071"/>
                <a:ext cx="319088" cy="56458"/>
              </a:xfrm>
              <a:custGeom>
                <a:avLst/>
                <a:gdLst>
                  <a:gd name="connsiteX0" fmla="*/ 0 w 319088"/>
                  <a:gd name="connsiteY0" fmla="*/ 80962 h 80962"/>
                  <a:gd name="connsiteX1" fmla="*/ 102394 w 319088"/>
                  <a:gd name="connsiteY1" fmla="*/ 78581 h 80962"/>
                  <a:gd name="connsiteX2" fmla="*/ 111919 w 319088"/>
                  <a:gd name="connsiteY2" fmla="*/ 76200 h 80962"/>
                  <a:gd name="connsiteX3" fmla="*/ 128588 w 319088"/>
                  <a:gd name="connsiteY3" fmla="*/ 73819 h 80962"/>
                  <a:gd name="connsiteX4" fmla="*/ 157163 w 319088"/>
                  <a:gd name="connsiteY4" fmla="*/ 69056 h 80962"/>
                  <a:gd name="connsiteX5" fmla="*/ 171450 w 319088"/>
                  <a:gd name="connsiteY5" fmla="*/ 66675 h 80962"/>
                  <a:gd name="connsiteX6" fmla="*/ 183357 w 319088"/>
                  <a:gd name="connsiteY6" fmla="*/ 64294 h 80962"/>
                  <a:gd name="connsiteX7" fmla="*/ 197644 w 319088"/>
                  <a:gd name="connsiteY7" fmla="*/ 61912 h 80962"/>
                  <a:gd name="connsiteX8" fmla="*/ 223838 w 319088"/>
                  <a:gd name="connsiteY8" fmla="*/ 52387 h 80962"/>
                  <a:gd name="connsiteX9" fmla="*/ 240507 w 319088"/>
                  <a:gd name="connsiteY9" fmla="*/ 42862 h 80962"/>
                  <a:gd name="connsiteX10" fmla="*/ 250032 w 319088"/>
                  <a:gd name="connsiteY10" fmla="*/ 40481 h 80962"/>
                  <a:gd name="connsiteX11" fmla="*/ 266700 w 319088"/>
                  <a:gd name="connsiteY11" fmla="*/ 30956 h 80962"/>
                  <a:gd name="connsiteX12" fmla="*/ 278607 w 319088"/>
                  <a:gd name="connsiteY12" fmla="*/ 23812 h 80962"/>
                  <a:gd name="connsiteX13" fmla="*/ 292894 w 319088"/>
                  <a:gd name="connsiteY13" fmla="*/ 19050 h 80962"/>
                  <a:gd name="connsiteX14" fmla="*/ 307182 w 319088"/>
                  <a:gd name="connsiteY14" fmla="*/ 9525 h 80962"/>
                  <a:gd name="connsiteX15" fmla="*/ 314325 w 319088"/>
                  <a:gd name="connsiteY15" fmla="*/ 4762 h 80962"/>
                  <a:gd name="connsiteX16" fmla="*/ 319088 w 319088"/>
                  <a:gd name="connsiteY16" fmla="*/ 0 h 809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319088" h="80962">
                    <a:moveTo>
                      <a:pt x="0" y="80962"/>
                    </a:moveTo>
                    <a:lnTo>
                      <a:pt x="102394" y="78581"/>
                    </a:lnTo>
                    <a:cubicBezTo>
                      <a:pt x="105664" y="78442"/>
                      <a:pt x="108699" y="76785"/>
                      <a:pt x="111919" y="76200"/>
                    </a:cubicBezTo>
                    <a:cubicBezTo>
                      <a:pt x="117441" y="75196"/>
                      <a:pt x="123044" y="74694"/>
                      <a:pt x="128588" y="73819"/>
                    </a:cubicBezTo>
                    <a:lnTo>
                      <a:pt x="157163" y="69056"/>
                    </a:lnTo>
                    <a:cubicBezTo>
                      <a:pt x="161925" y="68262"/>
                      <a:pt x="166716" y="67622"/>
                      <a:pt x="171450" y="66675"/>
                    </a:cubicBezTo>
                    <a:lnTo>
                      <a:pt x="183357" y="64294"/>
                    </a:lnTo>
                    <a:cubicBezTo>
                      <a:pt x="188107" y="63430"/>
                      <a:pt x="192960" y="63083"/>
                      <a:pt x="197644" y="61912"/>
                    </a:cubicBezTo>
                    <a:cubicBezTo>
                      <a:pt x="202097" y="60799"/>
                      <a:pt x="219097" y="54757"/>
                      <a:pt x="223838" y="52387"/>
                    </a:cubicBezTo>
                    <a:cubicBezTo>
                      <a:pt x="237647" y="45483"/>
                      <a:pt x="223820" y="49120"/>
                      <a:pt x="240507" y="42862"/>
                    </a:cubicBezTo>
                    <a:cubicBezTo>
                      <a:pt x="243571" y="41713"/>
                      <a:pt x="246857" y="41275"/>
                      <a:pt x="250032" y="40481"/>
                    </a:cubicBezTo>
                    <a:cubicBezTo>
                      <a:pt x="258930" y="27132"/>
                      <a:pt x="249313" y="37911"/>
                      <a:pt x="266700" y="30956"/>
                    </a:cubicBezTo>
                    <a:cubicBezTo>
                      <a:pt x="270998" y="29237"/>
                      <a:pt x="274393" y="25727"/>
                      <a:pt x="278607" y="23812"/>
                    </a:cubicBezTo>
                    <a:cubicBezTo>
                      <a:pt x="283177" y="21735"/>
                      <a:pt x="292894" y="19050"/>
                      <a:pt x="292894" y="19050"/>
                    </a:cubicBezTo>
                    <a:lnTo>
                      <a:pt x="307182" y="9525"/>
                    </a:lnTo>
                    <a:cubicBezTo>
                      <a:pt x="309563" y="7938"/>
                      <a:pt x="312301" y="6785"/>
                      <a:pt x="314325" y="4762"/>
                    </a:cubicBezTo>
                    <a:lnTo>
                      <a:pt x="319088" y="0"/>
                    </a:lnTo>
                  </a:path>
                </a:pathLst>
              </a:custGeom>
              <a:noFill/>
              <a:ln w="27940"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80" name="Oval 79"/>
            <p:cNvSpPr>
              <a:spLocks noChangeAspect="1"/>
            </p:cNvSpPr>
            <p:nvPr/>
          </p:nvSpPr>
          <p:spPr>
            <a:xfrm>
              <a:off x="7504653" y="3645245"/>
              <a:ext cx="82540" cy="84296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1" name="Oval 80"/>
            <p:cNvSpPr>
              <a:spLocks noChangeAspect="1"/>
            </p:cNvSpPr>
            <p:nvPr/>
          </p:nvSpPr>
          <p:spPr>
            <a:xfrm>
              <a:off x="7968411" y="4271801"/>
              <a:ext cx="82540" cy="84296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2" name="Oval 81"/>
            <p:cNvSpPr>
              <a:spLocks noChangeAspect="1"/>
            </p:cNvSpPr>
            <p:nvPr/>
          </p:nvSpPr>
          <p:spPr>
            <a:xfrm>
              <a:off x="7375951" y="3936524"/>
              <a:ext cx="82540" cy="84296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3" name="Oval 82"/>
            <p:cNvSpPr>
              <a:spLocks noChangeAspect="1"/>
            </p:cNvSpPr>
            <p:nvPr/>
          </p:nvSpPr>
          <p:spPr>
            <a:xfrm>
              <a:off x="8114061" y="3964009"/>
              <a:ext cx="82540" cy="84296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4" name="Oval 83"/>
            <p:cNvSpPr>
              <a:spLocks noChangeAspect="1"/>
            </p:cNvSpPr>
            <p:nvPr/>
          </p:nvSpPr>
          <p:spPr>
            <a:xfrm>
              <a:off x="7566144" y="4282962"/>
              <a:ext cx="82540" cy="84296"/>
            </a:xfrm>
            <a:prstGeom prst="ellipse">
              <a:avLst/>
            </a:prstGeom>
            <a:solidFill>
              <a:schemeClr val="bg1"/>
            </a:solidFill>
            <a:ln w="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5" name="Oval 84"/>
            <p:cNvSpPr>
              <a:spLocks noChangeAspect="1"/>
            </p:cNvSpPr>
            <p:nvPr/>
          </p:nvSpPr>
          <p:spPr>
            <a:xfrm>
              <a:off x="7688971" y="3884633"/>
              <a:ext cx="213944" cy="218496"/>
            </a:xfrm>
            <a:prstGeom prst="ellipse">
              <a:avLst/>
            </a:prstGeom>
            <a:noFill/>
            <a:ln w="6350">
              <a:solidFill>
                <a:schemeClr val="tx1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6" name="Oval 85"/>
            <p:cNvSpPr/>
            <p:nvPr/>
          </p:nvSpPr>
          <p:spPr>
            <a:xfrm>
              <a:off x="7734054" y="3793898"/>
              <a:ext cx="117989" cy="138112"/>
            </a:xfrm>
            <a:prstGeom prst="ellipse">
              <a:avLst/>
            </a:prstGeom>
            <a:noFill/>
            <a:ln w="127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7" name="TextBox 86"/>
          <p:cNvSpPr txBox="1"/>
          <p:nvPr/>
        </p:nvSpPr>
        <p:spPr>
          <a:xfrm>
            <a:off x="7119889" y="4498868"/>
            <a:ext cx="16321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u="sng" dirty="0"/>
              <a:t>Aluminum and Copper Cans</a:t>
            </a:r>
          </a:p>
        </p:txBody>
      </p:sp>
    </p:spTree>
    <p:extLst>
      <p:ext uri="{BB962C8B-B14F-4D97-AF65-F5344CB8AC3E}">
        <p14:creationId xmlns:p14="http://schemas.microsoft.com/office/powerpoint/2010/main" val="11443390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5689" y="151340"/>
            <a:ext cx="8229600" cy="415498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4. Place the lid over the flange and press over to squeeze the indium over the groove.</a:t>
            </a:r>
          </a:p>
        </p:txBody>
      </p:sp>
      <p:pic>
        <p:nvPicPr>
          <p:cNvPr id="4" name="Content Placeholder 3" descr="0722161419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9" r="10443"/>
          <a:stretch/>
        </p:blipFill>
        <p:spPr>
          <a:xfrm>
            <a:off x="1676390" y="1571619"/>
            <a:ext cx="5773118" cy="435133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12841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200" dirty="0">
                <a:solidFill>
                  <a:srgbClr val="254061"/>
                </a:solidFill>
              </a:rPr>
              <a:t>[ </a:t>
            </a:r>
            <a:r>
              <a:rPr lang="en-US" sz="3200" b="1" dirty="0">
                <a:solidFill>
                  <a:srgbClr val="254061"/>
                </a:solidFill>
              </a:rPr>
              <a:t>PREPARING THE SAMPLE</a:t>
            </a:r>
            <a:r>
              <a:rPr lang="en-US" sz="3200" dirty="0">
                <a:solidFill>
                  <a:srgbClr val="254061"/>
                </a:solidFill>
              </a:rPr>
              <a:t>]</a:t>
            </a:r>
            <a:br>
              <a:rPr lang="en-US" sz="3200" dirty="0">
                <a:solidFill>
                  <a:srgbClr val="254061"/>
                </a:solidFill>
              </a:rPr>
            </a:br>
            <a:r>
              <a:rPr lang="en-US" sz="3200" dirty="0"/>
              <a:t>1. Use the agate mortar and pestle to grind samples. </a:t>
            </a:r>
            <a:endParaRPr lang="en-US" sz="3200" dirty="0">
              <a:solidFill>
                <a:srgbClr val="C3D69B"/>
              </a:solidFill>
            </a:endParaRPr>
          </a:p>
        </p:txBody>
      </p:sp>
      <p:pic>
        <p:nvPicPr>
          <p:cNvPr id="4" name="Content Placeholder 3" descr="0722161422_HDR.jpg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2" t="1115" r="9039" b="1115"/>
          <a:stretch/>
        </p:blipFill>
        <p:spPr>
          <a:xfrm>
            <a:off x="1282914" y="1143000"/>
            <a:ext cx="6439545" cy="44252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 descr="warning symbol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919" y="5986577"/>
            <a:ext cx="762365" cy="6683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82914" y="5986577"/>
            <a:ext cx="7403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WARNING</a:t>
            </a:r>
            <a:r>
              <a:rPr lang="en-US" dirty="0">
                <a:solidFill>
                  <a:srgbClr val="FFFF00"/>
                </a:solidFill>
              </a:rPr>
              <a:t>: </a:t>
            </a:r>
            <a:r>
              <a:rPr lang="en-US" dirty="0"/>
              <a:t>Ensure that the sample has been cleared by the instrument team and </a:t>
            </a:r>
            <a:r>
              <a:rPr lang="en-US" dirty="0" err="1"/>
              <a:t>ES&amp;H</a:t>
            </a:r>
            <a:r>
              <a:rPr lang="en-US" dirty="0"/>
              <a:t> for grinding. </a:t>
            </a:r>
          </a:p>
        </p:txBody>
      </p:sp>
    </p:spTree>
    <p:extLst>
      <p:ext uri="{BB962C8B-B14F-4D97-AF65-F5344CB8AC3E}">
        <p14:creationId xmlns:p14="http://schemas.microsoft.com/office/powerpoint/2010/main" val="3801640183"/>
      </p:ext>
    </p:extLst>
  </p:cSld>
  <p:clrMapOvr>
    <a:masterClrMapping/>
  </p:clrMapOvr>
</p:sld>
</file>

<file path=ppt/theme/theme1.xml><?xml version="1.0" encoding="utf-8"?>
<a:theme xmlns:a="http://schemas.openxmlformats.org/drawingml/2006/main" name="1_ORNL default 0812">
  <a:themeElements>
    <a:clrScheme name="1_ORNL default 0812 1">
      <a:dk1>
        <a:srgbClr val="000000"/>
      </a:dk1>
      <a:lt1>
        <a:srgbClr val="FFFFFF"/>
      </a:lt1>
      <a:dk2>
        <a:srgbClr val="006C3A"/>
      </a:dk2>
      <a:lt2>
        <a:srgbClr val="FFFFFF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1F497D"/>
      </a:hlink>
      <a:folHlink>
        <a:srgbClr val="006C3A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ORNL default 0812 1">
        <a:dk1>
          <a:srgbClr val="000000"/>
        </a:dk1>
        <a:lt1>
          <a:srgbClr val="FFFFFF"/>
        </a:lt1>
        <a:dk2>
          <a:srgbClr val="006C3A"/>
        </a:dk2>
        <a:lt2>
          <a:srgbClr val="FFFFFF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1F497D"/>
        </a:hlink>
        <a:folHlink>
          <a:srgbClr val="006C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ORNL default 0812 2">
        <a:dk1>
          <a:srgbClr val="000000"/>
        </a:dk1>
        <a:lt1>
          <a:srgbClr val="FFFFFF"/>
        </a:lt1>
        <a:dk2>
          <a:srgbClr val="006C3A"/>
        </a:dk2>
        <a:lt2>
          <a:srgbClr val="FFFFFF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B274"/>
        </a:hlink>
        <a:folHlink>
          <a:srgbClr val="F7963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ORNL_template_2003</Template>
  <TotalTime>14091</TotalTime>
  <Words>899</Words>
  <Application>Microsoft Office PowerPoint</Application>
  <PresentationFormat>On-screen Show (4:3)</PresentationFormat>
  <Paragraphs>67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Abadi MT Condensed Light</vt:lpstr>
      <vt:lpstr>Arial</vt:lpstr>
      <vt:lpstr>Arial Black</vt:lpstr>
      <vt:lpstr>Comic Sans MS</vt:lpstr>
      <vt:lpstr>Copperplate Gothic Bold</vt:lpstr>
      <vt:lpstr>Krungthep</vt:lpstr>
      <vt:lpstr>Maiandra GD</vt:lpstr>
      <vt:lpstr>News Gothic MT</vt:lpstr>
      <vt:lpstr>Times New Roman</vt:lpstr>
      <vt:lpstr>1_ORNL default 0812</vt:lpstr>
      <vt:lpstr>SAMPLE PREPARATION USING POWDER CANS</vt:lpstr>
      <vt:lpstr>[ PREPARING THE CAN] 1. Read and sign the JHA to use the cryolab sample prep table.</vt:lpstr>
      <vt:lpstr>Here are the materials you will need for preparing the sample can.</vt:lpstr>
      <vt:lpstr>2. Using acetone and a Q-tip, clean the interior and exterior of the can and lid.</vt:lpstr>
      <vt:lpstr>3. Preparing the indium gasket:</vt:lpstr>
      <vt:lpstr>3. Preparing the indium gasket:</vt:lpstr>
      <vt:lpstr>3. Preparing the indium gasket</vt:lpstr>
      <vt:lpstr>4. Place the lid over the flange and press over to squeeze the indium over the groove.</vt:lpstr>
      <vt:lpstr>[ PREPARING THE SAMPLE] 1. Use the agate mortar and pestle to grind samples. </vt:lpstr>
      <vt:lpstr>2. Using weighing paper and/or an aluminum dish, weigh the sample for your records.</vt:lpstr>
      <vt:lpstr>3. Put the sample into a can using one of two options:</vt:lpstr>
      <vt:lpstr>3. Put the sample into a can using one of two options:</vt:lpstr>
      <vt:lpstr>4. Visually determine the top level of your sample in the can. Using a permanent marker, make marks on the outside of the can indicating the top and midpoint of sample. This helps align the sample with the beam center.</vt:lpstr>
      <vt:lpstr>Write sample information on the side of the can and on top of the lid.</vt:lpstr>
      <vt:lpstr>5. Place lid over flange and secure all the 6 screws halfway through. Make sure you are able to lift the lid with the can attached.</vt:lpstr>
      <vt:lpstr>[ SEALING A CAN WITH HELIUM GAS USING THE GLOVEBOX]  1. Take sample can in holder and the corresponding Allen wrench. </vt:lpstr>
      <vt:lpstr>2. Take to the cryolab Helium glovebox.</vt:lpstr>
      <vt:lpstr>3. Ensure the pressure gauge reads zero before proceeding.</vt:lpstr>
      <vt:lpstr>4. Open the exchange portal and place equipment and sample inside. </vt:lpstr>
      <vt:lpstr>5. Evacuate the exchange portal by opening the vacuum valve. Wait until the gauge reads about   -28 in Hg before closing the valve</vt:lpstr>
      <vt:lpstr>6. Flush the exchange portal with helium gas by opening the He valve. Wait until the pressure gauge reads zero. </vt:lpstr>
      <vt:lpstr>8. Insert hands into white gloves attached to the glovebox.</vt:lpstr>
      <vt:lpstr>9. Open exchange portal inner gate and take the sample out. Close the gate afterwards.</vt:lpstr>
      <vt:lpstr>10. Once the sample is in, lift the lid for a few seconds to flush the interior with helium.</vt:lpstr>
      <vt:lpstr>11. Tighten the screws using an Allen wrench in a way that evenly presses the indium into the gasket. Tighten them symmetrically (what you do to one side, do to the other) and tighten them hand-tight.  </vt:lpstr>
      <vt:lpstr>12. Check that the gap between the cap and flange is even all around. </vt:lpstr>
      <vt:lpstr>[ LEAK CHECKING A SAMPLE CAN ] </vt:lpstr>
      <vt:lpstr>1. Press “Stop/Vent” to vent then open the leak checker sample well.</vt:lpstr>
      <vt:lpstr>2. Place sample in sample well.</vt:lpstr>
      <vt:lpstr>3. Secure the top of the leak checker to the sample well using the screws.</vt:lpstr>
      <vt:lpstr>4. Press “Start” to begin evacuation of the sample well and wait for about 5 minutes.   </vt:lpstr>
      <vt:lpstr>6. Clean and place all equipment used in proper places </vt:lpstr>
    </vt:vector>
  </TitlesOfParts>
  <Company>ORNL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Powder Diffraction</dc:title>
  <dc:creator>3ah</dc:creator>
  <cp:lastModifiedBy>Cornwell, Paris A.</cp:lastModifiedBy>
  <cp:revision>387</cp:revision>
  <cp:lastPrinted>2016-08-02T12:05:17Z</cp:lastPrinted>
  <dcterms:created xsi:type="dcterms:W3CDTF">2009-05-20T15:33:40Z</dcterms:created>
  <dcterms:modified xsi:type="dcterms:W3CDTF">2016-10-13T18:24:32Z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  <property fmtid="{D5CDD505-2E9C-101B-9397-08002B2CF9AE}" pid="3" name="ContentType">
    <vt:lpwstr>Document</vt:lpwstr>
  </property>
</Properties>
</file>